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85230" autoAdjust="0"/>
  </p:normalViewPr>
  <p:slideViewPr>
    <p:cSldViewPr snapToGrid="0" snapToObjects="1">
      <p:cViewPr varScale="1">
        <p:scale>
          <a:sx n="111" d="100"/>
          <a:sy n="111" d="100"/>
        </p:scale>
        <p:origin x="85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B93D2A-40FD-4C16-B146-5346C4E785B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460155A-C07F-4485-A7ED-73EF69A19BC6}">
      <dgm:prSet custT="1"/>
      <dgm:spPr/>
      <dgm:t>
        <a:bodyPr/>
        <a:lstStyle/>
        <a:p>
          <a:r>
            <a:rPr lang="en-US" sz="1000" dirty="0"/>
            <a:t>HTTP GET Request to a SpaceX API endpoint (e.g., /launches)</a:t>
          </a:r>
          <a:endParaRPr lang="pt-BR" sz="1000" dirty="0"/>
        </a:p>
      </dgm:t>
    </dgm:pt>
    <dgm:pt modelId="{D1835EC9-AAF2-44F2-9EA8-0A0BF20267FF}" type="parTrans" cxnId="{0D66B160-BE65-4BC3-9304-EF574AA032D3}">
      <dgm:prSet/>
      <dgm:spPr/>
      <dgm:t>
        <a:bodyPr/>
        <a:lstStyle/>
        <a:p>
          <a:endParaRPr lang="pt-BR" sz="1000"/>
        </a:p>
      </dgm:t>
    </dgm:pt>
    <dgm:pt modelId="{59697325-D7B8-4F88-8990-6B9F5F790589}" type="sibTrans" cxnId="{0D66B160-BE65-4BC3-9304-EF574AA032D3}">
      <dgm:prSet/>
      <dgm:spPr/>
      <dgm:t>
        <a:bodyPr/>
        <a:lstStyle/>
        <a:p>
          <a:endParaRPr lang="pt-BR" sz="1000"/>
        </a:p>
      </dgm:t>
    </dgm:pt>
    <dgm:pt modelId="{F20504D6-4639-4B46-B28A-F2D5F3BE086E}">
      <dgm:prSet custT="1"/>
      <dgm:spPr/>
      <dgm:t>
        <a:bodyPr/>
        <a:lstStyle/>
        <a:p>
          <a:r>
            <a:rPr lang="en-US" sz="1000" dirty="0"/>
            <a:t>Receive JSON Response</a:t>
          </a:r>
          <a:endParaRPr lang="pt-BR" sz="1000" dirty="0"/>
        </a:p>
      </dgm:t>
    </dgm:pt>
    <dgm:pt modelId="{7657080D-DFB1-4A6D-8474-42AE10FC1270}" type="parTrans" cxnId="{1608C89D-E9F7-4471-8C9C-E3A85DEAC5F5}">
      <dgm:prSet/>
      <dgm:spPr/>
      <dgm:t>
        <a:bodyPr/>
        <a:lstStyle/>
        <a:p>
          <a:endParaRPr lang="pt-BR" sz="1000"/>
        </a:p>
      </dgm:t>
    </dgm:pt>
    <dgm:pt modelId="{9071A251-0158-4477-AC4A-750163908EA2}" type="sibTrans" cxnId="{1608C89D-E9F7-4471-8C9C-E3A85DEAC5F5}">
      <dgm:prSet/>
      <dgm:spPr/>
      <dgm:t>
        <a:bodyPr/>
        <a:lstStyle/>
        <a:p>
          <a:endParaRPr lang="pt-BR" sz="1000"/>
        </a:p>
      </dgm:t>
    </dgm:pt>
    <dgm:pt modelId="{585CFA78-EE59-40DA-B6EA-CF655CC1968E}">
      <dgm:prSet custT="1"/>
      <dgm:spPr/>
      <dgm:t>
        <a:bodyPr/>
        <a:lstStyle/>
        <a:p>
          <a:r>
            <a:rPr lang="en-US" sz="1000" dirty="0"/>
            <a:t>Normalize JSON using </a:t>
          </a:r>
          <a:r>
            <a:rPr lang="en-US" sz="1000" dirty="0" err="1"/>
            <a:t>pandas.json_normalize</a:t>
          </a:r>
          <a:r>
            <a:rPr lang="en-US" sz="1000" dirty="0"/>
            <a:t>()</a:t>
          </a:r>
          <a:endParaRPr lang="pt-BR" sz="1000" dirty="0"/>
        </a:p>
      </dgm:t>
    </dgm:pt>
    <dgm:pt modelId="{CDC91656-C3DD-4A73-BD3E-FAF6CA4808A7}" type="parTrans" cxnId="{946758E1-3747-4835-80DE-C15B5D282C63}">
      <dgm:prSet/>
      <dgm:spPr/>
      <dgm:t>
        <a:bodyPr/>
        <a:lstStyle/>
        <a:p>
          <a:endParaRPr lang="pt-BR" sz="1000"/>
        </a:p>
      </dgm:t>
    </dgm:pt>
    <dgm:pt modelId="{F467070F-9EF7-4D1D-ABE6-F93D830C4559}" type="sibTrans" cxnId="{946758E1-3747-4835-80DE-C15B5D282C63}">
      <dgm:prSet/>
      <dgm:spPr/>
      <dgm:t>
        <a:bodyPr/>
        <a:lstStyle/>
        <a:p>
          <a:endParaRPr lang="pt-BR" sz="1000"/>
        </a:p>
      </dgm:t>
    </dgm:pt>
    <dgm:pt modelId="{A808A710-B822-4734-AD8B-F74033210B8C}">
      <dgm:prSet custT="1"/>
      <dgm:spPr/>
      <dgm:t>
        <a:bodyPr/>
        <a:lstStyle/>
        <a:p>
          <a:r>
            <a:rPr lang="en-US" sz="1000" dirty="0"/>
            <a:t>Select &amp; Filter Data: Keep only the necessary columns and filter the data</a:t>
          </a:r>
          <a:endParaRPr lang="pt-BR" sz="1000" dirty="0"/>
        </a:p>
      </dgm:t>
    </dgm:pt>
    <dgm:pt modelId="{9BE0442A-877E-42F6-BD5D-D77008A3B51D}" type="parTrans" cxnId="{B2D77831-BC6D-403E-AE37-694A1851F3D3}">
      <dgm:prSet/>
      <dgm:spPr/>
      <dgm:t>
        <a:bodyPr/>
        <a:lstStyle/>
        <a:p>
          <a:endParaRPr lang="pt-BR" sz="1000"/>
        </a:p>
      </dgm:t>
    </dgm:pt>
    <dgm:pt modelId="{3B7415BC-A1D2-4911-9B44-0A5051A424D8}" type="sibTrans" cxnId="{B2D77831-BC6D-403E-AE37-694A1851F3D3}">
      <dgm:prSet/>
      <dgm:spPr/>
      <dgm:t>
        <a:bodyPr/>
        <a:lstStyle/>
        <a:p>
          <a:endParaRPr lang="pt-BR" sz="1000"/>
        </a:p>
      </dgm:t>
    </dgm:pt>
    <dgm:pt modelId="{EC4EFBDF-204D-4B43-B8F7-31C38DFD78EC}">
      <dgm:prSet custT="1"/>
      <dgm:spPr/>
      <dgm:t>
        <a:bodyPr/>
        <a:lstStyle/>
        <a:p>
          <a:r>
            <a:rPr lang="en-US" sz="1000" dirty="0"/>
            <a:t>Create </a:t>
          </a:r>
          <a:r>
            <a:rPr lang="en-US" sz="1000" dirty="0" err="1"/>
            <a:t>DataFrame</a:t>
          </a:r>
          <a:endParaRPr lang="pt-BR" sz="1000" dirty="0"/>
        </a:p>
      </dgm:t>
    </dgm:pt>
    <dgm:pt modelId="{A0A00729-7C49-41BB-98FD-79475218322F}" type="parTrans" cxnId="{2D8E2B69-BC94-44F7-834F-C8E7E7F43B35}">
      <dgm:prSet/>
      <dgm:spPr/>
      <dgm:t>
        <a:bodyPr/>
        <a:lstStyle/>
        <a:p>
          <a:endParaRPr lang="pt-BR" sz="1000"/>
        </a:p>
      </dgm:t>
    </dgm:pt>
    <dgm:pt modelId="{2C13B206-9217-4C68-8333-DA91A149727A}" type="sibTrans" cxnId="{2D8E2B69-BC94-44F7-834F-C8E7E7F43B35}">
      <dgm:prSet/>
      <dgm:spPr/>
      <dgm:t>
        <a:bodyPr/>
        <a:lstStyle/>
        <a:p>
          <a:endParaRPr lang="pt-BR" sz="1000"/>
        </a:p>
      </dgm:t>
    </dgm:pt>
    <dgm:pt modelId="{321B16DB-5E40-480C-93B0-420C259F7A2D}">
      <dgm:prSet custT="1"/>
      <dgm:spPr/>
      <dgm:t>
        <a:bodyPr/>
        <a:lstStyle/>
        <a:p>
          <a:r>
            <a:rPr lang="en-US" sz="1000" dirty="0"/>
            <a:t>Repeat for other endpoints?</a:t>
          </a:r>
          <a:endParaRPr lang="pt-BR" sz="1000" dirty="0"/>
        </a:p>
      </dgm:t>
    </dgm:pt>
    <dgm:pt modelId="{58FB8404-E25A-4B4C-8C6A-5F76CFD7FA89}" type="parTrans" cxnId="{F7F0E5A2-1933-4AB8-B06A-66FBAA927C92}">
      <dgm:prSet/>
      <dgm:spPr/>
      <dgm:t>
        <a:bodyPr/>
        <a:lstStyle/>
        <a:p>
          <a:endParaRPr lang="pt-BR" sz="1000"/>
        </a:p>
      </dgm:t>
    </dgm:pt>
    <dgm:pt modelId="{0AC74A44-DE3D-4817-87D9-E2F6BF3ABABA}" type="sibTrans" cxnId="{F7F0E5A2-1933-4AB8-B06A-66FBAA927C92}">
      <dgm:prSet/>
      <dgm:spPr/>
      <dgm:t>
        <a:bodyPr/>
        <a:lstStyle/>
        <a:p>
          <a:endParaRPr lang="pt-BR" sz="1000"/>
        </a:p>
      </dgm:t>
    </dgm:pt>
    <dgm:pt modelId="{6B604E87-014A-4737-B8E5-AE5BC2A371B7}">
      <dgm:prSet custT="1"/>
      <dgm:spPr/>
      <dgm:t>
        <a:bodyPr/>
        <a:lstStyle/>
        <a:p>
          <a:r>
            <a:rPr lang="en-US" sz="1000" dirty="0"/>
            <a:t>If yes, loop back to the GET request step. If no, proceed.</a:t>
          </a:r>
          <a:endParaRPr lang="pt-BR" sz="1000" dirty="0"/>
        </a:p>
      </dgm:t>
    </dgm:pt>
    <dgm:pt modelId="{9D92A93C-13CC-467D-AB81-8C7C8C19B054}" type="parTrans" cxnId="{ECFFEE24-AAC1-470E-8F4E-40B1B94D3C54}">
      <dgm:prSet/>
      <dgm:spPr/>
      <dgm:t>
        <a:bodyPr/>
        <a:lstStyle/>
        <a:p>
          <a:endParaRPr lang="pt-BR" sz="1000"/>
        </a:p>
      </dgm:t>
    </dgm:pt>
    <dgm:pt modelId="{BB37F453-7096-4770-84C4-3F223D31B5EC}" type="sibTrans" cxnId="{ECFFEE24-AAC1-470E-8F4E-40B1B94D3C54}">
      <dgm:prSet/>
      <dgm:spPr/>
      <dgm:t>
        <a:bodyPr/>
        <a:lstStyle/>
        <a:p>
          <a:endParaRPr lang="pt-BR" sz="1000"/>
        </a:p>
      </dgm:t>
    </dgm:pt>
    <dgm:pt modelId="{7D4B63A5-0365-463C-9EE9-42625D24DDAD}" type="pres">
      <dgm:prSet presAssocID="{9DB93D2A-40FD-4C16-B146-5346C4E785B1}" presName="Name0" presStyleCnt="0">
        <dgm:presLayoutVars>
          <dgm:dir/>
          <dgm:animLvl val="lvl"/>
          <dgm:resizeHandles val="exact"/>
        </dgm:presLayoutVars>
      </dgm:prSet>
      <dgm:spPr/>
    </dgm:pt>
    <dgm:pt modelId="{EDC3E0B2-BC73-4609-AD77-389C6A93227F}" type="pres">
      <dgm:prSet presAssocID="{4460155A-C07F-4485-A7ED-73EF69A19BC6}" presName="linNode" presStyleCnt="0"/>
      <dgm:spPr/>
    </dgm:pt>
    <dgm:pt modelId="{C49F9A41-E8CD-4406-A8A7-3A35C27249B9}" type="pres">
      <dgm:prSet presAssocID="{4460155A-C07F-4485-A7ED-73EF69A19BC6}" presName="parentText" presStyleLbl="node1" presStyleIdx="0" presStyleCnt="7" custScaleX="163525">
        <dgm:presLayoutVars>
          <dgm:chMax val="1"/>
          <dgm:bulletEnabled val="1"/>
        </dgm:presLayoutVars>
      </dgm:prSet>
      <dgm:spPr/>
    </dgm:pt>
    <dgm:pt modelId="{60F2CD27-BA28-4359-90A6-B7D246CB098B}" type="pres">
      <dgm:prSet presAssocID="{59697325-D7B8-4F88-8990-6B9F5F790589}" presName="sp" presStyleCnt="0"/>
      <dgm:spPr/>
    </dgm:pt>
    <dgm:pt modelId="{B30670AD-455B-4D42-BDA2-5936357D173B}" type="pres">
      <dgm:prSet presAssocID="{F20504D6-4639-4B46-B28A-F2D5F3BE086E}" presName="linNode" presStyleCnt="0"/>
      <dgm:spPr/>
    </dgm:pt>
    <dgm:pt modelId="{D503D8A6-33B5-49D9-B2D5-CD8184229BED}" type="pres">
      <dgm:prSet presAssocID="{F20504D6-4639-4B46-B28A-F2D5F3BE086E}" presName="parentText" presStyleLbl="node1" presStyleIdx="1" presStyleCnt="7" custScaleX="163525">
        <dgm:presLayoutVars>
          <dgm:chMax val="1"/>
          <dgm:bulletEnabled val="1"/>
        </dgm:presLayoutVars>
      </dgm:prSet>
      <dgm:spPr/>
    </dgm:pt>
    <dgm:pt modelId="{1411AA95-C240-4939-BD2B-1329D3E7D731}" type="pres">
      <dgm:prSet presAssocID="{9071A251-0158-4477-AC4A-750163908EA2}" presName="sp" presStyleCnt="0"/>
      <dgm:spPr/>
    </dgm:pt>
    <dgm:pt modelId="{C36402A4-4074-4586-9DE2-0C21CDCDDC14}" type="pres">
      <dgm:prSet presAssocID="{585CFA78-EE59-40DA-B6EA-CF655CC1968E}" presName="linNode" presStyleCnt="0"/>
      <dgm:spPr/>
    </dgm:pt>
    <dgm:pt modelId="{DDDC7281-3A22-41C7-9A75-28C3AC7F4CA4}" type="pres">
      <dgm:prSet presAssocID="{585CFA78-EE59-40DA-B6EA-CF655CC1968E}" presName="parentText" presStyleLbl="node1" presStyleIdx="2" presStyleCnt="7" custScaleX="163525">
        <dgm:presLayoutVars>
          <dgm:chMax val="1"/>
          <dgm:bulletEnabled val="1"/>
        </dgm:presLayoutVars>
      </dgm:prSet>
      <dgm:spPr/>
    </dgm:pt>
    <dgm:pt modelId="{4E9EFD57-AAD6-4779-82FE-1C6612A1129D}" type="pres">
      <dgm:prSet presAssocID="{F467070F-9EF7-4D1D-ABE6-F93D830C4559}" presName="sp" presStyleCnt="0"/>
      <dgm:spPr/>
    </dgm:pt>
    <dgm:pt modelId="{2D87414C-6583-4AE8-9E11-1E5708CB8F04}" type="pres">
      <dgm:prSet presAssocID="{A808A710-B822-4734-AD8B-F74033210B8C}" presName="linNode" presStyleCnt="0"/>
      <dgm:spPr/>
    </dgm:pt>
    <dgm:pt modelId="{36565FF7-10CA-48A4-B431-F306F7E7C8E9}" type="pres">
      <dgm:prSet presAssocID="{A808A710-B822-4734-AD8B-F74033210B8C}" presName="parentText" presStyleLbl="node1" presStyleIdx="3" presStyleCnt="7" custScaleX="163525">
        <dgm:presLayoutVars>
          <dgm:chMax val="1"/>
          <dgm:bulletEnabled val="1"/>
        </dgm:presLayoutVars>
      </dgm:prSet>
      <dgm:spPr/>
    </dgm:pt>
    <dgm:pt modelId="{AE22B356-DB4C-4925-ABCB-8639A1BF8026}" type="pres">
      <dgm:prSet presAssocID="{3B7415BC-A1D2-4911-9B44-0A5051A424D8}" presName="sp" presStyleCnt="0"/>
      <dgm:spPr/>
    </dgm:pt>
    <dgm:pt modelId="{BD025D08-920F-48A7-8C63-FEA5A64E3DC3}" type="pres">
      <dgm:prSet presAssocID="{EC4EFBDF-204D-4B43-B8F7-31C38DFD78EC}" presName="linNode" presStyleCnt="0"/>
      <dgm:spPr/>
    </dgm:pt>
    <dgm:pt modelId="{135BE333-CA5D-4D2B-88BE-45A6B46DE942}" type="pres">
      <dgm:prSet presAssocID="{EC4EFBDF-204D-4B43-B8F7-31C38DFD78EC}" presName="parentText" presStyleLbl="node1" presStyleIdx="4" presStyleCnt="7" custScaleX="163525">
        <dgm:presLayoutVars>
          <dgm:chMax val="1"/>
          <dgm:bulletEnabled val="1"/>
        </dgm:presLayoutVars>
      </dgm:prSet>
      <dgm:spPr/>
    </dgm:pt>
    <dgm:pt modelId="{7DB242F5-CE50-460C-967E-9F543E2A0E32}" type="pres">
      <dgm:prSet presAssocID="{2C13B206-9217-4C68-8333-DA91A149727A}" presName="sp" presStyleCnt="0"/>
      <dgm:spPr/>
    </dgm:pt>
    <dgm:pt modelId="{5D1DEFA6-B39E-4C52-8600-A785FFCB0A6D}" type="pres">
      <dgm:prSet presAssocID="{321B16DB-5E40-480C-93B0-420C259F7A2D}" presName="linNode" presStyleCnt="0"/>
      <dgm:spPr/>
    </dgm:pt>
    <dgm:pt modelId="{36F1B2F3-6871-4DE6-8AB2-7448DEA8490C}" type="pres">
      <dgm:prSet presAssocID="{321B16DB-5E40-480C-93B0-420C259F7A2D}" presName="parentText" presStyleLbl="node1" presStyleIdx="5" presStyleCnt="7" custScaleX="163525">
        <dgm:presLayoutVars>
          <dgm:chMax val="1"/>
          <dgm:bulletEnabled val="1"/>
        </dgm:presLayoutVars>
      </dgm:prSet>
      <dgm:spPr/>
    </dgm:pt>
    <dgm:pt modelId="{55B81BD8-7FE3-4D87-890C-7EDE06CCD462}" type="pres">
      <dgm:prSet presAssocID="{0AC74A44-DE3D-4817-87D9-E2F6BF3ABABA}" presName="sp" presStyleCnt="0"/>
      <dgm:spPr/>
    </dgm:pt>
    <dgm:pt modelId="{66734F94-9544-4ABB-99E9-1D26B750D427}" type="pres">
      <dgm:prSet presAssocID="{6B604E87-014A-4737-B8E5-AE5BC2A371B7}" presName="linNode" presStyleCnt="0"/>
      <dgm:spPr/>
    </dgm:pt>
    <dgm:pt modelId="{AE4DBE23-1FBE-4135-A68D-2705E2B9E0A2}" type="pres">
      <dgm:prSet presAssocID="{6B604E87-014A-4737-B8E5-AE5BC2A371B7}" presName="parentText" presStyleLbl="node1" presStyleIdx="6" presStyleCnt="7" custScaleX="163525">
        <dgm:presLayoutVars>
          <dgm:chMax val="1"/>
          <dgm:bulletEnabled val="1"/>
        </dgm:presLayoutVars>
      </dgm:prSet>
      <dgm:spPr/>
    </dgm:pt>
  </dgm:ptLst>
  <dgm:cxnLst>
    <dgm:cxn modelId="{904DC407-BA57-4C4B-A061-FFA9AC6CBBB2}" type="presOf" srcId="{9DB93D2A-40FD-4C16-B146-5346C4E785B1}" destId="{7D4B63A5-0365-463C-9EE9-42625D24DDAD}" srcOrd="0" destOrd="0" presId="urn:microsoft.com/office/officeart/2005/8/layout/vList5"/>
    <dgm:cxn modelId="{BBE8D018-9627-4318-8BFA-083182BB3F81}" type="presOf" srcId="{F20504D6-4639-4B46-B28A-F2D5F3BE086E}" destId="{D503D8A6-33B5-49D9-B2D5-CD8184229BED}" srcOrd="0" destOrd="0" presId="urn:microsoft.com/office/officeart/2005/8/layout/vList5"/>
    <dgm:cxn modelId="{ECFFEE24-AAC1-470E-8F4E-40B1B94D3C54}" srcId="{9DB93D2A-40FD-4C16-B146-5346C4E785B1}" destId="{6B604E87-014A-4737-B8E5-AE5BC2A371B7}" srcOrd="6" destOrd="0" parTransId="{9D92A93C-13CC-467D-AB81-8C7C8C19B054}" sibTransId="{BB37F453-7096-4770-84C4-3F223D31B5EC}"/>
    <dgm:cxn modelId="{B2D77831-BC6D-403E-AE37-694A1851F3D3}" srcId="{9DB93D2A-40FD-4C16-B146-5346C4E785B1}" destId="{A808A710-B822-4734-AD8B-F74033210B8C}" srcOrd="3" destOrd="0" parTransId="{9BE0442A-877E-42F6-BD5D-D77008A3B51D}" sibTransId="{3B7415BC-A1D2-4911-9B44-0A5051A424D8}"/>
    <dgm:cxn modelId="{70F5BD39-9CFA-48E0-84AB-F5E0EB68A4EC}" type="presOf" srcId="{EC4EFBDF-204D-4B43-B8F7-31C38DFD78EC}" destId="{135BE333-CA5D-4D2B-88BE-45A6B46DE942}" srcOrd="0" destOrd="0" presId="urn:microsoft.com/office/officeart/2005/8/layout/vList5"/>
    <dgm:cxn modelId="{0D66B160-BE65-4BC3-9304-EF574AA032D3}" srcId="{9DB93D2A-40FD-4C16-B146-5346C4E785B1}" destId="{4460155A-C07F-4485-A7ED-73EF69A19BC6}" srcOrd="0" destOrd="0" parTransId="{D1835EC9-AAF2-44F2-9EA8-0A0BF20267FF}" sibTransId="{59697325-D7B8-4F88-8990-6B9F5F790589}"/>
    <dgm:cxn modelId="{F402AC47-7BE0-4C4F-87AE-C7DF06558081}" type="presOf" srcId="{585CFA78-EE59-40DA-B6EA-CF655CC1968E}" destId="{DDDC7281-3A22-41C7-9A75-28C3AC7F4CA4}" srcOrd="0" destOrd="0" presId="urn:microsoft.com/office/officeart/2005/8/layout/vList5"/>
    <dgm:cxn modelId="{2D8E2B69-BC94-44F7-834F-C8E7E7F43B35}" srcId="{9DB93D2A-40FD-4C16-B146-5346C4E785B1}" destId="{EC4EFBDF-204D-4B43-B8F7-31C38DFD78EC}" srcOrd="4" destOrd="0" parTransId="{A0A00729-7C49-41BB-98FD-79475218322F}" sibTransId="{2C13B206-9217-4C68-8333-DA91A149727A}"/>
    <dgm:cxn modelId="{2A4D8E6A-ECBB-4ABA-964C-AAC288137AB4}" type="presOf" srcId="{4460155A-C07F-4485-A7ED-73EF69A19BC6}" destId="{C49F9A41-E8CD-4406-A8A7-3A35C27249B9}" srcOrd="0" destOrd="0" presId="urn:microsoft.com/office/officeart/2005/8/layout/vList5"/>
    <dgm:cxn modelId="{212FCF6D-91E9-4275-AECB-AA1E224E7C80}" type="presOf" srcId="{A808A710-B822-4734-AD8B-F74033210B8C}" destId="{36565FF7-10CA-48A4-B431-F306F7E7C8E9}" srcOrd="0" destOrd="0" presId="urn:microsoft.com/office/officeart/2005/8/layout/vList5"/>
    <dgm:cxn modelId="{0A8D6E87-FF6D-40F2-AC77-BDEA22188C9D}" type="presOf" srcId="{6B604E87-014A-4737-B8E5-AE5BC2A371B7}" destId="{AE4DBE23-1FBE-4135-A68D-2705E2B9E0A2}" srcOrd="0" destOrd="0" presId="urn:microsoft.com/office/officeart/2005/8/layout/vList5"/>
    <dgm:cxn modelId="{1608C89D-E9F7-4471-8C9C-E3A85DEAC5F5}" srcId="{9DB93D2A-40FD-4C16-B146-5346C4E785B1}" destId="{F20504D6-4639-4B46-B28A-F2D5F3BE086E}" srcOrd="1" destOrd="0" parTransId="{7657080D-DFB1-4A6D-8474-42AE10FC1270}" sibTransId="{9071A251-0158-4477-AC4A-750163908EA2}"/>
    <dgm:cxn modelId="{F7F0E5A2-1933-4AB8-B06A-66FBAA927C92}" srcId="{9DB93D2A-40FD-4C16-B146-5346C4E785B1}" destId="{321B16DB-5E40-480C-93B0-420C259F7A2D}" srcOrd="5" destOrd="0" parTransId="{58FB8404-E25A-4B4C-8C6A-5F76CFD7FA89}" sibTransId="{0AC74A44-DE3D-4817-87D9-E2F6BF3ABABA}"/>
    <dgm:cxn modelId="{6AFAF9D5-52C3-4C0D-9DBE-9C42C7D515D1}" type="presOf" srcId="{321B16DB-5E40-480C-93B0-420C259F7A2D}" destId="{36F1B2F3-6871-4DE6-8AB2-7448DEA8490C}" srcOrd="0" destOrd="0" presId="urn:microsoft.com/office/officeart/2005/8/layout/vList5"/>
    <dgm:cxn modelId="{946758E1-3747-4835-80DE-C15B5D282C63}" srcId="{9DB93D2A-40FD-4C16-B146-5346C4E785B1}" destId="{585CFA78-EE59-40DA-B6EA-CF655CC1968E}" srcOrd="2" destOrd="0" parTransId="{CDC91656-C3DD-4A73-BD3E-FAF6CA4808A7}" sibTransId="{F467070F-9EF7-4D1D-ABE6-F93D830C4559}"/>
    <dgm:cxn modelId="{745B4206-43BD-48D3-9FAC-7BA08B3E8D17}" type="presParOf" srcId="{7D4B63A5-0365-463C-9EE9-42625D24DDAD}" destId="{EDC3E0B2-BC73-4609-AD77-389C6A93227F}" srcOrd="0" destOrd="0" presId="urn:microsoft.com/office/officeart/2005/8/layout/vList5"/>
    <dgm:cxn modelId="{D76BF152-44BD-42BF-8AE1-C822D3415FF3}" type="presParOf" srcId="{EDC3E0B2-BC73-4609-AD77-389C6A93227F}" destId="{C49F9A41-E8CD-4406-A8A7-3A35C27249B9}" srcOrd="0" destOrd="0" presId="urn:microsoft.com/office/officeart/2005/8/layout/vList5"/>
    <dgm:cxn modelId="{55D27B7E-934F-486B-838C-E84D84422999}" type="presParOf" srcId="{7D4B63A5-0365-463C-9EE9-42625D24DDAD}" destId="{60F2CD27-BA28-4359-90A6-B7D246CB098B}" srcOrd="1" destOrd="0" presId="urn:microsoft.com/office/officeart/2005/8/layout/vList5"/>
    <dgm:cxn modelId="{3F3F28B4-BF2D-40F6-A8B5-CED926A96269}" type="presParOf" srcId="{7D4B63A5-0365-463C-9EE9-42625D24DDAD}" destId="{B30670AD-455B-4D42-BDA2-5936357D173B}" srcOrd="2" destOrd="0" presId="urn:microsoft.com/office/officeart/2005/8/layout/vList5"/>
    <dgm:cxn modelId="{A5C43ADC-40F5-40C0-8E32-B9054DC22174}" type="presParOf" srcId="{B30670AD-455B-4D42-BDA2-5936357D173B}" destId="{D503D8A6-33B5-49D9-B2D5-CD8184229BED}" srcOrd="0" destOrd="0" presId="urn:microsoft.com/office/officeart/2005/8/layout/vList5"/>
    <dgm:cxn modelId="{E804DE76-E60C-42BB-9E1B-45990543EC2F}" type="presParOf" srcId="{7D4B63A5-0365-463C-9EE9-42625D24DDAD}" destId="{1411AA95-C240-4939-BD2B-1329D3E7D731}" srcOrd="3" destOrd="0" presId="urn:microsoft.com/office/officeart/2005/8/layout/vList5"/>
    <dgm:cxn modelId="{A54A85F3-6227-47D0-BE66-FC32FBFCE3F6}" type="presParOf" srcId="{7D4B63A5-0365-463C-9EE9-42625D24DDAD}" destId="{C36402A4-4074-4586-9DE2-0C21CDCDDC14}" srcOrd="4" destOrd="0" presId="urn:microsoft.com/office/officeart/2005/8/layout/vList5"/>
    <dgm:cxn modelId="{12448D34-C59D-418E-B331-D4F5A0C9EE44}" type="presParOf" srcId="{C36402A4-4074-4586-9DE2-0C21CDCDDC14}" destId="{DDDC7281-3A22-41C7-9A75-28C3AC7F4CA4}" srcOrd="0" destOrd="0" presId="urn:microsoft.com/office/officeart/2005/8/layout/vList5"/>
    <dgm:cxn modelId="{2063D7F0-DA40-4601-A2C0-63FE54CE7F28}" type="presParOf" srcId="{7D4B63A5-0365-463C-9EE9-42625D24DDAD}" destId="{4E9EFD57-AAD6-4779-82FE-1C6612A1129D}" srcOrd="5" destOrd="0" presId="urn:microsoft.com/office/officeart/2005/8/layout/vList5"/>
    <dgm:cxn modelId="{E0ADA457-A01A-4574-A2AC-C63C48D5C8BC}" type="presParOf" srcId="{7D4B63A5-0365-463C-9EE9-42625D24DDAD}" destId="{2D87414C-6583-4AE8-9E11-1E5708CB8F04}" srcOrd="6" destOrd="0" presId="urn:microsoft.com/office/officeart/2005/8/layout/vList5"/>
    <dgm:cxn modelId="{236C0A94-A939-45D5-9691-81F5A86288B6}" type="presParOf" srcId="{2D87414C-6583-4AE8-9E11-1E5708CB8F04}" destId="{36565FF7-10CA-48A4-B431-F306F7E7C8E9}" srcOrd="0" destOrd="0" presId="urn:microsoft.com/office/officeart/2005/8/layout/vList5"/>
    <dgm:cxn modelId="{AC2770B7-DFC4-41E5-B600-0D29DE2389DC}" type="presParOf" srcId="{7D4B63A5-0365-463C-9EE9-42625D24DDAD}" destId="{AE22B356-DB4C-4925-ABCB-8639A1BF8026}" srcOrd="7" destOrd="0" presId="urn:microsoft.com/office/officeart/2005/8/layout/vList5"/>
    <dgm:cxn modelId="{256C7E89-2EBE-4649-A715-FE1E19989215}" type="presParOf" srcId="{7D4B63A5-0365-463C-9EE9-42625D24DDAD}" destId="{BD025D08-920F-48A7-8C63-FEA5A64E3DC3}" srcOrd="8" destOrd="0" presId="urn:microsoft.com/office/officeart/2005/8/layout/vList5"/>
    <dgm:cxn modelId="{F862E659-D1C0-47C0-B150-A38598A14FF5}" type="presParOf" srcId="{BD025D08-920F-48A7-8C63-FEA5A64E3DC3}" destId="{135BE333-CA5D-4D2B-88BE-45A6B46DE942}" srcOrd="0" destOrd="0" presId="urn:microsoft.com/office/officeart/2005/8/layout/vList5"/>
    <dgm:cxn modelId="{BF2E676C-B6FF-4C8C-8E0F-84B86DB02A87}" type="presParOf" srcId="{7D4B63A5-0365-463C-9EE9-42625D24DDAD}" destId="{7DB242F5-CE50-460C-967E-9F543E2A0E32}" srcOrd="9" destOrd="0" presId="urn:microsoft.com/office/officeart/2005/8/layout/vList5"/>
    <dgm:cxn modelId="{FF2B3811-BC64-47FF-A240-81F63D0F1AE0}" type="presParOf" srcId="{7D4B63A5-0365-463C-9EE9-42625D24DDAD}" destId="{5D1DEFA6-B39E-4C52-8600-A785FFCB0A6D}" srcOrd="10" destOrd="0" presId="urn:microsoft.com/office/officeart/2005/8/layout/vList5"/>
    <dgm:cxn modelId="{09903577-B01B-458F-950A-AC6705302B0B}" type="presParOf" srcId="{5D1DEFA6-B39E-4C52-8600-A785FFCB0A6D}" destId="{36F1B2F3-6871-4DE6-8AB2-7448DEA8490C}" srcOrd="0" destOrd="0" presId="urn:microsoft.com/office/officeart/2005/8/layout/vList5"/>
    <dgm:cxn modelId="{20367DB0-48B1-4AEA-A08C-BD194907BD4E}" type="presParOf" srcId="{7D4B63A5-0365-463C-9EE9-42625D24DDAD}" destId="{55B81BD8-7FE3-4D87-890C-7EDE06CCD462}" srcOrd="11" destOrd="0" presId="urn:microsoft.com/office/officeart/2005/8/layout/vList5"/>
    <dgm:cxn modelId="{9191D0A7-96EC-4F7F-B34D-66125405C7CA}" type="presParOf" srcId="{7D4B63A5-0365-463C-9EE9-42625D24DDAD}" destId="{66734F94-9544-4ABB-99E9-1D26B750D427}" srcOrd="12" destOrd="0" presId="urn:microsoft.com/office/officeart/2005/8/layout/vList5"/>
    <dgm:cxn modelId="{4A8D0848-CD14-472A-B1AD-14527B042B90}" type="presParOf" srcId="{66734F94-9544-4ABB-99E9-1D26B750D427}" destId="{AE4DBE23-1FBE-4135-A68D-2705E2B9E0A2}"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F7B1B5-06FF-46CB-9EF6-A861BE05201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A98936CC-B981-4A88-BA9C-D62F4FB5399A}">
      <dgm:prSet/>
      <dgm:spPr/>
      <dgm:t>
        <a:bodyPr/>
        <a:lstStyle/>
        <a:p>
          <a:r>
            <a:rPr lang="en-US" dirty="0"/>
            <a:t>HTTP GET Request to get the HTML content of the target Wikipedia page</a:t>
          </a:r>
          <a:endParaRPr lang="pt-BR" dirty="0"/>
        </a:p>
      </dgm:t>
    </dgm:pt>
    <dgm:pt modelId="{8261D43D-5F32-4B37-8DB2-2C01EFC46EBE}" type="parTrans" cxnId="{D2AF2F6D-14B0-436A-9E0D-5668201B97FC}">
      <dgm:prSet/>
      <dgm:spPr/>
      <dgm:t>
        <a:bodyPr/>
        <a:lstStyle/>
        <a:p>
          <a:endParaRPr lang="pt-BR"/>
        </a:p>
      </dgm:t>
    </dgm:pt>
    <dgm:pt modelId="{3FEA19AC-C80D-4ACD-8A82-F5768D7577F9}" type="sibTrans" cxnId="{D2AF2F6D-14B0-436A-9E0D-5668201B97FC}">
      <dgm:prSet/>
      <dgm:spPr/>
      <dgm:t>
        <a:bodyPr/>
        <a:lstStyle/>
        <a:p>
          <a:endParaRPr lang="pt-BR"/>
        </a:p>
      </dgm:t>
    </dgm:pt>
    <dgm:pt modelId="{44DEFB47-276C-4A81-8EE2-D4237C5CA9A4}">
      <dgm:prSet/>
      <dgm:spPr/>
      <dgm:t>
        <a:bodyPr/>
        <a:lstStyle/>
        <a:p>
          <a:r>
            <a:rPr lang="en-US" dirty="0"/>
            <a:t>Parse HTML with </a:t>
          </a:r>
          <a:r>
            <a:rPr lang="en-US" dirty="0" err="1"/>
            <a:t>BeautifulSoup</a:t>
          </a:r>
          <a:r>
            <a:rPr lang="en-US" dirty="0"/>
            <a:t> to make it searchable </a:t>
          </a:r>
          <a:endParaRPr lang="pt-BR" dirty="0"/>
        </a:p>
      </dgm:t>
    </dgm:pt>
    <dgm:pt modelId="{68993F9C-26BE-4B45-BB7F-606105E25865}" type="parTrans" cxnId="{63EA5BE2-4482-4396-8F34-206BC4E11748}">
      <dgm:prSet/>
      <dgm:spPr/>
      <dgm:t>
        <a:bodyPr/>
        <a:lstStyle/>
        <a:p>
          <a:endParaRPr lang="pt-BR"/>
        </a:p>
      </dgm:t>
    </dgm:pt>
    <dgm:pt modelId="{0BBA27C0-2921-4657-94EC-E5B720EF83E8}" type="sibTrans" cxnId="{63EA5BE2-4482-4396-8F34-206BC4E11748}">
      <dgm:prSet/>
      <dgm:spPr/>
      <dgm:t>
        <a:bodyPr/>
        <a:lstStyle/>
        <a:p>
          <a:endParaRPr lang="pt-BR"/>
        </a:p>
      </dgm:t>
    </dgm:pt>
    <dgm:pt modelId="{C1114225-68F5-4BE8-A9CF-DB53A32D9065}">
      <dgm:prSet/>
      <dgm:spPr/>
      <dgm:t>
        <a:bodyPr/>
        <a:lstStyle/>
        <a:p>
          <a:r>
            <a:rPr lang="en-US" dirty="0"/>
            <a:t>Locate the specific &lt;table&gt; element that contains the Falcon 9 launch history. </a:t>
          </a:r>
          <a:endParaRPr lang="pt-BR" dirty="0"/>
        </a:p>
      </dgm:t>
    </dgm:pt>
    <dgm:pt modelId="{DD9110CA-17CA-41FB-A840-5DA4C8C1FA8B}" type="parTrans" cxnId="{12D4D394-7D89-40C8-8791-1129DB97F9EE}">
      <dgm:prSet/>
      <dgm:spPr/>
      <dgm:t>
        <a:bodyPr/>
        <a:lstStyle/>
        <a:p>
          <a:endParaRPr lang="pt-BR"/>
        </a:p>
      </dgm:t>
    </dgm:pt>
    <dgm:pt modelId="{2B692555-716B-43D9-9F69-093F2C1C0C17}" type="sibTrans" cxnId="{12D4D394-7D89-40C8-8791-1129DB97F9EE}">
      <dgm:prSet/>
      <dgm:spPr/>
      <dgm:t>
        <a:bodyPr/>
        <a:lstStyle/>
        <a:p>
          <a:endParaRPr lang="pt-BR"/>
        </a:p>
      </dgm:t>
    </dgm:pt>
    <dgm:pt modelId="{40CB2E94-EC70-477B-B851-A6797A0256A8}">
      <dgm:prSet/>
      <dgm:spPr/>
      <dgm:t>
        <a:bodyPr/>
        <a:lstStyle/>
        <a:p>
          <a:r>
            <a:rPr lang="en-US" dirty="0"/>
            <a:t>Iterate through each row (&lt;tr&gt;) of the identified table.</a:t>
          </a:r>
          <a:endParaRPr lang="pt-BR" dirty="0"/>
        </a:p>
      </dgm:t>
    </dgm:pt>
    <dgm:pt modelId="{C07966D9-0336-40D7-813C-2F4CE5749793}" type="parTrans" cxnId="{E49BF2EA-8FAA-40FD-AAAE-90C9BA310465}">
      <dgm:prSet/>
      <dgm:spPr/>
      <dgm:t>
        <a:bodyPr/>
        <a:lstStyle/>
        <a:p>
          <a:endParaRPr lang="pt-BR"/>
        </a:p>
      </dgm:t>
    </dgm:pt>
    <dgm:pt modelId="{01FEA9FA-2CD6-49E9-A5E3-032857942B54}" type="sibTrans" cxnId="{E49BF2EA-8FAA-40FD-AAAE-90C9BA310465}">
      <dgm:prSet/>
      <dgm:spPr/>
      <dgm:t>
        <a:bodyPr/>
        <a:lstStyle/>
        <a:p>
          <a:endParaRPr lang="pt-BR"/>
        </a:p>
      </dgm:t>
    </dgm:pt>
    <dgm:pt modelId="{AC0F24B3-2F63-412F-810A-F5C5FD90593E}">
      <dgm:prSet/>
      <dgm:spPr/>
      <dgm:t>
        <a:bodyPr/>
        <a:lstStyle/>
        <a:p>
          <a:r>
            <a:rPr lang="en-US" dirty="0"/>
            <a:t>Extract Data from Cells (&lt;td&gt;)</a:t>
          </a:r>
          <a:endParaRPr lang="pt-BR" dirty="0"/>
        </a:p>
      </dgm:t>
    </dgm:pt>
    <dgm:pt modelId="{ECE91B83-D758-40BA-9330-95844EC284A0}" type="parTrans" cxnId="{55CB5C67-0529-4E98-BA8B-648CE2EC74AB}">
      <dgm:prSet/>
      <dgm:spPr/>
      <dgm:t>
        <a:bodyPr/>
        <a:lstStyle/>
        <a:p>
          <a:endParaRPr lang="pt-BR"/>
        </a:p>
      </dgm:t>
    </dgm:pt>
    <dgm:pt modelId="{8A446DBB-F262-4113-9AB7-FC70342EC5B1}" type="sibTrans" cxnId="{55CB5C67-0529-4E98-BA8B-648CE2EC74AB}">
      <dgm:prSet/>
      <dgm:spPr/>
      <dgm:t>
        <a:bodyPr/>
        <a:lstStyle/>
        <a:p>
          <a:endParaRPr lang="pt-BR"/>
        </a:p>
      </dgm:t>
    </dgm:pt>
    <dgm:pt modelId="{09994B85-BCC6-45C2-A000-85655D000951}">
      <dgm:prSet/>
      <dgm:spPr/>
      <dgm:t>
        <a:bodyPr/>
        <a:lstStyle/>
        <a:p>
          <a:r>
            <a:rPr lang="en-US" dirty="0"/>
            <a:t>Append the extracted information for each launch into a list</a:t>
          </a:r>
          <a:endParaRPr lang="pt-BR" dirty="0"/>
        </a:p>
      </dgm:t>
    </dgm:pt>
    <dgm:pt modelId="{934D47E6-1F6F-4707-B855-5044F6ADDE0F}" type="parTrans" cxnId="{E0B0EF5D-099A-4B02-A68B-B9AEA2E86B6D}">
      <dgm:prSet/>
      <dgm:spPr/>
      <dgm:t>
        <a:bodyPr/>
        <a:lstStyle/>
        <a:p>
          <a:endParaRPr lang="pt-BR"/>
        </a:p>
      </dgm:t>
    </dgm:pt>
    <dgm:pt modelId="{6CA1E4BF-F78C-44D1-9B88-46845C957CC1}" type="sibTrans" cxnId="{E0B0EF5D-099A-4B02-A68B-B9AEA2E86B6D}">
      <dgm:prSet/>
      <dgm:spPr/>
      <dgm:t>
        <a:bodyPr/>
        <a:lstStyle/>
        <a:p>
          <a:endParaRPr lang="pt-BR"/>
        </a:p>
      </dgm:t>
    </dgm:pt>
    <dgm:pt modelId="{7FE81C3A-66D5-49E0-ACE2-BCD8BC990FCF}">
      <dgm:prSet/>
      <dgm:spPr/>
      <dgm:t>
        <a:bodyPr/>
        <a:lstStyle/>
        <a:p>
          <a:r>
            <a:rPr lang="en-US" dirty="0"/>
            <a:t>Create </a:t>
          </a:r>
          <a:r>
            <a:rPr lang="en-US" dirty="0" err="1"/>
            <a:t>DataFrame</a:t>
          </a:r>
          <a:endParaRPr lang="pt-BR" dirty="0"/>
        </a:p>
      </dgm:t>
    </dgm:pt>
    <dgm:pt modelId="{FF2E1F9D-471A-46EA-BD07-12C0D5E88D5C}" type="parTrans" cxnId="{0F0024B9-71F6-4FC5-B9EA-4B01AB8F4282}">
      <dgm:prSet/>
      <dgm:spPr/>
      <dgm:t>
        <a:bodyPr/>
        <a:lstStyle/>
        <a:p>
          <a:endParaRPr lang="pt-BR"/>
        </a:p>
      </dgm:t>
    </dgm:pt>
    <dgm:pt modelId="{BA4EA4DD-7987-4415-9F08-C6A3C8F67EBC}" type="sibTrans" cxnId="{0F0024B9-71F6-4FC5-B9EA-4B01AB8F4282}">
      <dgm:prSet/>
      <dgm:spPr/>
      <dgm:t>
        <a:bodyPr/>
        <a:lstStyle/>
        <a:p>
          <a:endParaRPr lang="pt-BR"/>
        </a:p>
      </dgm:t>
    </dgm:pt>
    <dgm:pt modelId="{B17B3947-8649-458D-B8D9-9E36F18DB44A}" type="pres">
      <dgm:prSet presAssocID="{CCF7B1B5-06FF-46CB-9EF6-A861BE052015}" presName="Name0" presStyleCnt="0">
        <dgm:presLayoutVars>
          <dgm:dir/>
          <dgm:animLvl val="lvl"/>
          <dgm:resizeHandles val="exact"/>
        </dgm:presLayoutVars>
      </dgm:prSet>
      <dgm:spPr/>
    </dgm:pt>
    <dgm:pt modelId="{4753D699-09E2-4193-BEB0-E14724F7A421}" type="pres">
      <dgm:prSet presAssocID="{A98936CC-B981-4A88-BA9C-D62F4FB5399A}" presName="linNode" presStyleCnt="0"/>
      <dgm:spPr/>
    </dgm:pt>
    <dgm:pt modelId="{AA8EB71A-CE49-4851-8458-B73EE6A402C4}" type="pres">
      <dgm:prSet presAssocID="{A98936CC-B981-4A88-BA9C-D62F4FB5399A}" presName="parentText" presStyleLbl="node1" presStyleIdx="0" presStyleCnt="7" custScaleX="163525" custLinFactNeighborX="439" custLinFactNeighborY="-62">
        <dgm:presLayoutVars>
          <dgm:chMax val="1"/>
          <dgm:bulletEnabled val="1"/>
        </dgm:presLayoutVars>
      </dgm:prSet>
      <dgm:spPr/>
    </dgm:pt>
    <dgm:pt modelId="{A4648D5E-C753-4A84-BE0B-FA1EF26B75FE}" type="pres">
      <dgm:prSet presAssocID="{3FEA19AC-C80D-4ACD-8A82-F5768D7577F9}" presName="sp" presStyleCnt="0"/>
      <dgm:spPr/>
    </dgm:pt>
    <dgm:pt modelId="{CEF89158-6279-4D99-AF4D-7127B438F8F9}" type="pres">
      <dgm:prSet presAssocID="{44DEFB47-276C-4A81-8EE2-D4237C5CA9A4}" presName="linNode" presStyleCnt="0"/>
      <dgm:spPr/>
    </dgm:pt>
    <dgm:pt modelId="{99F354C1-FFD2-4176-A318-89093CFC93E9}" type="pres">
      <dgm:prSet presAssocID="{44DEFB47-276C-4A81-8EE2-D4237C5CA9A4}" presName="parentText" presStyleLbl="node1" presStyleIdx="1" presStyleCnt="7" custScaleX="163525" custLinFactNeighborX="439" custLinFactNeighborY="-62">
        <dgm:presLayoutVars>
          <dgm:chMax val="1"/>
          <dgm:bulletEnabled val="1"/>
        </dgm:presLayoutVars>
      </dgm:prSet>
      <dgm:spPr/>
    </dgm:pt>
    <dgm:pt modelId="{336559BD-7546-41B7-8347-DF4709AF6FAF}" type="pres">
      <dgm:prSet presAssocID="{0BBA27C0-2921-4657-94EC-E5B720EF83E8}" presName="sp" presStyleCnt="0"/>
      <dgm:spPr/>
    </dgm:pt>
    <dgm:pt modelId="{9D2B6821-96C8-4DA7-AA78-A19C247F173B}" type="pres">
      <dgm:prSet presAssocID="{C1114225-68F5-4BE8-A9CF-DB53A32D9065}" presName="linNode" presStyleCnt="0"/>
      <dgm:spPr/>
    </dgm:pt>
    <dgm:pt modelId="{CAB0008F-54B1-499E-9A5E-F85A834EF85D}" type="pres">
      <dgm:prSet presAssocID="{C1114225-68F5-4BE8-A9CF-DB53A32D9065}" presName="parentText" presStyleLbl="node1" presStyleIdx="2" presStyleCnt="7" custScaleX="163525" custLinFactNeighborX="439" custLinFactNeighborY="-62">
        <dgm:presLayoutVars>
          <dgm:chMax val="1"/>
          <dgm:bulletEnabled val="1"/>
        </dgm:presLayoutVars>
      </dgm:prSet>
      <dgm:spPr/>
    </dgm:pt>
    <dgm:pt modelId="{301E62BA-5471-4B13-A661-65D883336EF9}" type="pres">
      <dgm:prSet presAssocID="{2B692555-716B-43D9-9F69-093F2C1C0C17}" presName="sp" presStyleCnt="0"/>
      <dgm:spPr/>
    </dgm:pt>
    <dgm:pt modelId="{B46B71A5-2FD0-44AC-9AB1-44AC65CC13F9}" type="pres">
      <dgm:prSet presAssocID="{40CB2E94-EC70-477B-B851-A6797A0256A8}" presName="linNode" presStyleCnt="0"/>
      <dgm:spPr/>
    </dgm:pt>
    <dgm:pt modelId="{A9D6C668-9DF9-4579-A129-A4E8D43DDF25}" type="pres">
      <dgm:prSet presAssocID="{40CB2E94-EC70-477B-B851-A6797A0256A8}" presName="parentText" presStyleLbl="node1" presStyleIdx="3" presStyleCnt="7" custScaleX="163525" custLinFactNeighborX="439" custLinFactNeighborY="-62">
        <dgm:presLayoutVars>
          <dgm:chMax val="1"/>
          <dgm:bulletEnabled val="1"/>
        </dgm:presLayoutVars>
      </dgm:prSet>
      <dgm:spPr/>
    </dgm:pt>
    <dgm:pt modelId="{BD112F75-A1C1-4445-B4AC-729B0F8630B7}" type="pres">
      <dgm:prSet presAssocID="{01FEA9FA-2CD6-49E9-A5E3-032857942B54}" presName="sp" presStyleCnt="0"/>
      <dgm:spPr/>
    </dgm:pt>
    <dgm:pt modelId="{1BB89145-D248-4B2D-A1BD-7B0F0F626665}" type="pres">
      <dgm:prSet presAssocID="{AC0F24B3-2F63-412F-810A-F5C5FD90593E}" presName="linNode" presStyleCnt="0"/>
      <dgm:spPr/>
    </dgm:pt>
    <dgm:pt modelId="{9D9458DC-CB61-4027-B23F-B5E624D1D4AB}" type="pres">
      <dgm:prSet presAssocID="{AC0F24B3-2F63-412F-810A-F5C5FD90593E}" presName="parentText" presStyleLbl="node1" presStyleIdx="4" presStyleCnt="7" custScaleX="163525">
        <dgm:presLayoutVars>
          <dgm:chMax val="1"/>
          <dgm:bulletEnabled val="1"/>
        </dgm:presLayoutVars>
      </dgm:prSet>
      <dgm:spPr/>
    </dgm:pt>
    <dgm:pt modelId="{5912A5AE-B296-49F1-AD7B-16F1B077CD60}" type="pres">
      <dgm:prSet presAssocID="{8A446DBB-F262-4113-9AB7-FC70342EC5B1}" presName="sp" presStyleCnt="0"/>
      <dgm:spPr/>
    </dgm:pt>
    <dgm:pt modelId="{BD239DD4-E57D-4C5C-97FF-191429DC89B4}" type="pres">
      <dgm:prSet presAssocID="{09994B85-BCC6-45C2-A000-85655D000951}" presName="linNode" presStyleCnt="0"/>
      <dgm:spPr/>
    </dgm:pt>
    <dgm:pt modelId="{72836908-03BB-4ACD-B429-DDB944125B02}" type="pres">
      <dgm:prSet presAssocID="{09994B85-BCC6-45C2-A000-85655D000951}" presName="parentText" presStyleLbl="node1" presStyleIdx="5" presStyleCnt="7" custScaleX="163525">
        <dgm:presLayoutVars>
          <dgm:chMax val="1"/>
          <dgm:bulletEnabled val="1"/>
        </dgm:presLayoutVars>
      </dgm:prSet>
      <dgm:spPr/>
    </dgm:pt>
    <dgm:pt modelId="{E1866844-E1EB-4235-928D-EBA32692B364}" type="pres">
      <dgm:prSet presAssocID="{6CA1E4BF-F78C-44D1-9B88-46845C957CC1}" presName="sp" presStyleCnt="0"/>
      <dgm:spPr/>
    </dgm:pt>
    <dgm:pt modelId="{C4AD5558-F7A3-47D1-B8DA-8C143FE95663}" type="pres">
      <dgm:prSet presAssocID="{7FE81C3A-66D5-49E0-ACE2-BCD8BC990FCF}" presName="linNode" presStyleCnt="0"/>
      <dgm:spPr/>
    </dgm:pt>
    <dgm:pt modelId="{C5C8D411-EA50-4494-882D-16180004C8F3}" type="pres">
      <dgm:prSet presAssocID="{7FE81C3A-66D5-49E0-ACE2-BCD8BC990FCF}" presName="parentText" presStyleLbl="node1" presStyleIdx="6" presStyleCnt="7" custScaleX="163525">
        <dgm:presLayoutVars>
          <dgm:chMax val="1"/>
          <dgm:bulletEnabled val="1"/>
        </dgm:presLayoutVars>
      </dgm:prSet>
      <dgm:spPr/>
    </dgm:pt>
  </dgm:ptLst>
  <dgm:cxnLst>
    <dgm:cxn modelId="{324F8C39-8BFF-4ECB-9564-F7E166049E41}" type="presOf" srcId="{44DEFB47-276C-4A81-8EE2-D4237C5CA9A4}" destId="{99F354C1-FFD2-4176-A318-89093CFC93E9}" srcOrd="0" destOrd="0" presId="urn:microsoft.com/office/officeart/2005/8/layout/vList5"/>
    <dgm:cxn modelId="{E0B0EF5D-099A-4B02-A68B-B9AEA2E86B6D}" srcId="{CCF7B1B5-06FF-46CB-9EF6-A861BE052015}" destId="{09994B85-BCC6-45C2-A000-85655D000951}" srcOrd="5" destOrd="0" parTransId="{934D47E6-1F6F-4707-B855-5044F6ADDE0F}" sibTransId="{6CA1E4BF-F78C-44D1-9B88-46845C957CC1}"/>
    <dgm:cxn modelId="{55CB5C67-0529-4E98-BA8B-648CE2EC74AB}" srcId="{CCF7B1B5-06FF-46CB-9EF6-A861BE052015}" destId="{AC0F24B3-2F63-412F-810A-F5C5FD90593E}" srcOrd="4" destOrd="0" parTransId="{ECE91B83-D758-40BA-9330-95844EC284A0}" sibTransId="{8A446DBB-F262-4113-9AB7-FC70342EC5B1}"/>
    <dgm:cxn modelId="{D2AF2F6D-14B0-436A-9E0D-5668201B97FC}" srcId="{CCF7B1B5-06FF-46CB-9EF6-A861BE052015}" destId="{A98936CC-B981-4A88-BA9C-D62F4FB5399A}" srcOrd="0" destOrd="0" parTransId="{8261D43D-5F32-4B37-8DB2-2C01EFC46EBE}" sibTransId="{3FEA19AC-C80D-4ACD-8A82-F5768D7577F9}"/>
    <dgm:cxn modelId="{557AEA4E-0FD1-4A3A-92B9-11432065FE0A}" type="presOf" srcId="{A98936CC-B981-4A88-BA9C-D62F4FB5399A}" destId="{AA8EB71A-CE49-4851-8458-B73EE6A402C4}" srcOrd="0" destOrd="0" presId="urn:microsoft.com/office/officeart/2005/8/layout/vList5"/>
    <dgm:cxn modelId="{3C23A77B-E545-4715-AFD5-F3685A2BE5B0}" type="presOf" srcId="{AC0F24B3-2F63-412F-810A-F5C5FD90593E}" destId="{9D9458DC-CB61-4027-B23F-B5E624D1D4AB}" srcOrd="0" destOrd="0" presId="urn:microsoft.com/office/officeart/2005/8/layout/vList5"/>
    <dgm:cxn modelId="{12D4D394-7D89-40C8-8791-1129DB97F9EE}" srcId="{CCF7B1B5-06FF-46CB-9EF6-A861BE052015}" destId="{C1114225-68F5-4BE8-A9CF-DB53A32D9065}" srcOrd="2" destOrd="0" parTransId="{DD9110CA-17CA-41FB-A840-5DA4C8C1FA8B}" sibTransId="{2B692555-716B-43D9-9F69-093F2C1C0C17}"/>
    <dgm:cxn modelId="{9CAFA198-1014-4F9F-B8EA-F08B02CDCD08}" type="presOf" srcId="{09994B85-BCC6-45C2-A000-85655D000951}" destId="{72836908-03BB-4ACD-B429-DDB944125B02}" srcOrd="0" destOrd="0" presId="urn:microsoft.com/office/officeart/2005/8/layout/vList5"/>
    <dgm:cxn modelId="{0F0024B9-71F6-4FC5-B9EA-4B01AB8F4282}" srcId="{CCF7B1B5-06FF-46CB-9EF6-A861BE052015}" destId="{7FE81C3A-66D5-49E0-ACE2-BCD8BC990FCF}" srcOrd="6" destOrd="0" parTransId="{FF2E1F9D-471A-46EA-BD07-12C0D5E88D5C}" sibTransId="{BA4EA4DD-7987-4415-9F08-C6A3C8F67EBC}"/>
    <dgm:cxn modelId="{B01935DD-8074-4B57-8790-8ACD20E72852}" type="presOf" srcId="{7FE81C3A-66D5-49E0-ACE2-BCD8BC990FCF}" destId="{C5C8D411-EA50-4494-882D-16180004C8F3}" srcOrd="0" destOrd="0" presId="urn:microsoft.com/office/officeart/2005/8/layout/vList5"/>
    <dgm:cxn modelId="{C7F030E2-6F30-41F5-9233-BA3EA08D72DE}" type="presOf" srcId="{40CB2E94-EC70-477B-B851-A6797A0256A8}" destId="{A9D6C668-9DF9-4579-A129-A4E8D43DDF25}" srcOrd="0" destOrd="0" presId="urn:microsoft.com/office/officeart/2005/8/layout/vList5"/>
    <dgm:cxn modelId="{63EA5BE2-4482-4396-8F34-206BC4E11748}" srcId="{CCF7B1B5-06FF-46CB-9EF6-A861BE052015}" destId="{44DEFB47-276C-4A81-8EE2-D4237C5CA9A4}" srcOrd="1" destOrd="0" parTransId="{68993F9C-26BE-4B45-BB7F-606105E25865}" sibTransId="{0BBA27C0-2921-4657-94EC-E5B720EF83E8}"/>
    <dgm:cxn modelId="{E49BF2EA-8FAA-40FD-AAAE-90C9BA310465}" srcId="{CCF7B1B5-06FF-46CB-9EF6-A861BE052015}" destId="{40CB2E94-EC70-477B-B851-A6797A0256A8}" srcOrd="3" destOrd="0" parTransId="{C07966D9-0336-40D7-813C-2F4CE5749793}" sibTransId="{01FEA9FA-2CD6-49E9-A5E3-032857942B54}"/>
    <dgm:cxn modelId="{E14137EF-4C77-4D05-8F38-3899C0051C62}" type="presOf" srcId="{CCF7B1B5-06FF-46CB-9EF6-A861BE052015}" destId="{B17B3947-8649-458D-B8D9-9E36F18DB44A}" srcOrd="0" destOrd="0" presId="urn:microsoft.com/office/officeart/2005/8/layout/vList5"/>
    <dgm:cxn modelId="{531CC8F8-3CBB-47EB-9499-58F3A8B0F35E}" type="presOf" srcId="{C1114225-68F5-4BE8-A9CF-DB53A32D9065}" destId="{CAB0008F-54B1-499E-9A5E-F85A834EF85D}" srcOrd="0" destOrd="0" presId="urn:microsoft.com/office/officeart/2005/8/layout/vList5"/>
    <dgm:cxn modelId="{0255B6BB-CD3A-4934-A124-04DA775BE2DF}" type="presParOf" srcId="{B17B3947-8649-458D-B8D9-9E36F18DB44A}" destId="{4753D699-09E2-4193-BEB0-E14724F7A421}" srcOrd="0" destOrd="0" presId="urn:microsoft.com/office/officeart/2005/8/layout/vList5"/>
    <dgm:cxn modelId="{37B916DD-ABF4-4886-838D-D46A49D3BDBF}" type="presParOf" srcId="{4753D699-09E2-4193-BEB0-E14724F7A421}" destId="{AA8EB71A-CE49-4851-8458-B73EE6A402C4}" srcOrd="0" destOrd="0" presId="urn:microsoft.com/office/officeart/2005/8/layout/vList5"/>
    <dgm:cxn modelId="{3FCC8F4E-87C6-417F-A7CA-5462285D7F60}" type="presParOf" srcId="{B17B3947-8649-458D-B8D9-9E36F18DB44A}" destId="{A4648D5E-C753-4A84-BE0B-FA1EF26B75FE}" srcOrd="1" destOrd="0" presId="urn:microsoft.com/office/officeart/2005/8/layout/vList5"/>
    <dgm:cxn modelId="{6C6D2A49-0AEA-477A-BFE5-4987CB8B1D02}" type="presParOf" srcId="{B17B3947-8649-458D-B8D9-9E36F18DB44A}" destId="{CEF89158-6279-4D99-AF4D-7127B438F8F9}" srcOrd="2" destOrd="0" presId="urn:microsoft.com/office/officeart/2005/8/layout/vList5"/>
    <dgm:cxn modelId="{FE20E485-F137-4614-822C-0DFACAC65D5B}" type="presParOf" srcId="{CEF89158-6279-4D99-AF4D-7127B438F8F9}" destId="{99F354C1-FFD2-4176-A318-89093CFC93E9}" srcOrd="0" destOrd="0" presId="urn:microsoft.com/office/officeart/2005/8/layout/vList5"/>
    <dgm:cxn modelId="{C3D25202-75D0-46E1-8A20-CE61FD987D2B}" type="presParOf" srcId="{B17B3947-8649-458D-B8D9-9E36F18DB44A}" destId="{336559BD-7546-41B7-8347-DF4709AF6FAF}" srcOrd="3" destOrd="0" presId="urn:microsoft.com/office/officeart/2005/8/layout/vList5"/>
    <dgm:cxn modelId="{AEAE96E5-FC8A-4611-A1EC-E3905F55DD63}" type="presParOf" srcId="{B17B3947-8649-458D-B8D9-9E36F18DB44A}" destId="{9D2B6821-96C8-4DA7-AA78-A19C247F173B}" srcOrd="4" destOrd="0" presId="urn:microsoft.com/office/officeart/2005/8/layout/vList5"/>
    <dgm:cxn modelId="{22024C93-4DBD-46C0-B4FC-5F099B23F367}" type="presParOf" srcId="{9D2B6821-96C8-4DA7-AA78-A19C247F173B}" destId="{CAB0008F-54B1-499E-9A5E-F85A834EF85D}" srcOrd="0" destOrd="0" presId="urn:microsoft.com/office/officeart/2005/8/layout/vList5"/>
    <dgm:cxn modelId="{74C7C0E3-0598-45AB-BC08-90AE8C1AB219}" type="presParOf" srcId="{B17B3947-8649-458D-B8D9-9E36F18DB44A}" destId="{301E62BA-5471-4B13-A661-65D883336EF9}" srcOrd="5" destOrd="0" presId="urn:microsoft.com/office/officeart/2005/8/layout/vList5"/>
    <dgm:cxn modelId="{39AC3EAF-9DD4-4C7F-AA9F-108F82FE04BD}" type="presParOf" srcId="{B17B3947-8649-458D-B8D9-9E36F18DB44A}" destId="{B46B71A5-2FD0-44AC-9AB1-44AC65CC13F9}" srcOrd="6" destOrd="0" presId="urn:microsoft.com/office/officeart/2005/8/layout/vList5"/>
    <dgm:cxn modelId="{77155151-4F1D-43BE-BAE2-7127BE79AF75}" type="presParOf" srcId="{B46B71A5-2FD0-44AC-9AB1-44AC65CC13F9}" destId="{A9D6C668-9DF9-4579-A129-A4E8D43DDF25}" srcOrd="0" destOrd="0" presId="urn:microsoft.com/office/officeart/2005/8/layout/vList5"/>
    <dgm:cxn modelId="{77DD9089-25F3-4C66-B65C-8849C883702C}" type="presParOf" srcId="{B17B3947-8649-458D-B8D9-9E36F18DB44A}" destId="{BD112F75-A1C1-4445-B4AC-729B0F8630B7}" srcOrd="7" destOrd="0" presId="urn:microsoft.com/office/officeart/2005/8/layout/vList5"/>
    <dgm:cxn modelId="{6E57ADCD-788A-4FBC-B7A9-BEFC9D367438}" type="presParOf" srcId="{B17B3947-8649-458D-B8D9-9E36F18DB44A}" destId="{1BB89145-D248-4B2D-A1BD-7B0F0F626665}" srcOrd="8" destOrd="0" presId="urn:microsoft.com/office/officeart/2005/8/layout/vList5"/>
    <dgm:cxn modelId="{275D1C1E-DADF-40AE-B89D-8BBA606A199B}" type="presParOf" srcId="{1BB89145-D248-4B2D-A1BD-7B0F0F626665}" destId="{9D9458DC-CB61-4027-B23F-B5E624D1D4AB}" srcOrd="0" destOrd="0" presId="urn:microsoft.com/office/officeart/2005/8/layout/vList5"/>
    <dgm:cxn modelId="{B41E9096-E86F-47F1-A14A-81FE5FC3E8D6}" type="presParOf" srcId="{B17B3947-8649-458D-B8D9-9E36F18DB44A}" destId="{5912A5AE-B296-49F1-AD7B-16F1B077CD60}" srcOrd="9" destOrd="0" presId="urn:microsoft.com/office/officeart/2005/8/layout/vList5"/>
    <dgm:cxn modelId="{3496923C-52A8-4690-AAE8-877E8BCF2EBD}" type="presParOf" srcId="{B17B3947-8649-458D-B8D9-9E36F18DB44A}" destId="{BD239DD4-E57D-4C5C-97FF-191429DC89B4}" srcOrd="10" destOrd="0" presId="urn:microsoft.com/office/officeart/2005/8/layout/vList5"/>
    <dgm:cxn modelId="{DA2A0F17-08E9-40D8-AC57-49EF3C7A15BF}" type="presParOf" srcId="{BD239DD4-E57D-4C5C-97FF-191429DC89B4}" destId="{72836908-03BB-4ACD-B429-DDB944125B02}" srcOrd="0" destOrd="0" presId="urn:microsoft.com/office/officeart/2005/8/layout/vList5"/>
    <dgm:cxn modelId="{976F4E78-8F73-4993-9FB3-832CE455B507}" type="presParOf" srcId="{B17B3947-8649-458D-B8D9-9E36F18DB44A}" destId="{E1866844-E1EB-4235-928D-EBA32692B364}" srcOrd="11" destOrd="0" presId="urn:microsoft.com/office/officeart/2005/8/layout/vList5"/>
    <dgm:cxn modelId="{49FEE6B4-2711-4EB9-B294-C9CF7BD9A17B}" type="presParOf" srcId="{B17B3947-8649-458D-B8D9-9E36F18DB44A}" destId="{C4AD5558-F7A3-47D1-B8DA-8C143FE95663}" srcOrd="12" destOrd="0" presId="urn:microsoft.com/office/officeart/2005/8/layout/vList5"/>
    <dgm:cxn modelId="{D730F4E3-E41C-41E1-87B8-5D81C08CB14C}" type="presParOf" srcId="{C4AD5558-F7A3-47D1-B8DA-8C143FE95663}" destId="{C5C8D411-EA50-4494-882D-16180004C8F3}"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F9A41-E8CD-4406-A8A7-3A35C27249B9}">
      <dsp:nvSpPr>
        <dsp:cNvPr id="0" name=""/>
        <dsp:cNvSpPr/>
      </dsp:nvSpPr>
      <dsp:spPr>
        <a:xfrm>
          <a:off x="1123081" y="35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HTTP GET Request to a SpaceX API endpoint (e.g., /launches)</a:t>
          </a:r>
          <a:endParaRPr lang="pt-BR" sz="1000" kern="1200" dirty="0"/>
        </a:p>
      </dsp:txBody>
      <dsp:txXfrm>
        <a:off x="1151208" y="28486"/>
        <a:ext cx="3158582" cy="519931"/>
      </dsp:txXfrm>
    </dsp:sp>
    <dsp:sp modelId="{D503D8A6-33B5-49D9-B2D5-CD8184229BED}">
      <dsp:nvSpPr>
        <dsp:cNvPr id="0" name=""/>
        <dsp:cNvSpPr/>
      </dsp:nvSpPr>
      <dsp:spPr>
        <a:xfrm>
          <a:off x="1123081" y="60535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Receive JSON Response</a:t>
          </a:r>
          <a:endParaRPr lang="pt-BR" sz="1000" kern="1200" dirty="0"/>
        </a:p>
      </dsp:txBody>
      <dsp:txXfrm>
        <a:off x="1151208" y="633481"/>
        <a:ext cx="3158582" cy="519931"/>
      </dsp:txXfrm>
    </dsp:sp>
    <dsp:sp modelId="{DDDC7281-3A22-41C7-9A75-28C3AC7F4CA4}">
      <dsp:nvSpPr>
        <dsp:cNvPr id="0" name=""/>
        <dsp:cNvSpPr/>
      </dsp:nvSpPr>
      <dsp:spPr>
        <a:xfrm>
          <a:off x="1123081" y="121034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Normalize JSON using </a:t>
          </a:r>
          <a:r>
            <a:rPr lang="en-US" sz="1000" kern="1200" dirty="0" err="1"/>
            <a:t>pandas.json_normalize</a:t>
          </a:r>
          <a:r>
            <a:rPr lang="en-US" sz="1000" kern="1200" dirty="0"/>
            <a:t>()</a:t>
          </a:r>
          <a:endParaRPr lang="pt-BR" sz="1000" kern="1200" dirty="0"/>
        </a:p>
      </dsp:txBody>
      <dsp:txXfrm>
        <a:off x="1151208" y="1238476"/>
        <a:ext cx="3158582" cy="519931"/>
      </dsp:txXfrm>
    </dsp:sp>
    <dsp:sp modelId="{36565FF7-10CA-48A4-B431-F306F7E7C8E9}">
      <dsp:nvSpPr>
        <dsp:cNvPr id="0" name=""/>
        <dsp:cNvSpPr/>
      </dsp:nvSpPr>
      <dsp:spPr>
        <a:xfrm>
          <a:off x="1123081" y="181534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Select &amp; Filter Data: Keep only the necessary columns and filter the data</a:t>
          </a:r>
          <a:endParaRPr lang="pt-BR" sz="1000" kern="1200" dirty="0"/>
        </a:p>
      </dsp:txBody>
      <dsp:txXfrm>
        <a:off x="1151208" y="1843471"/>
        <a:ext cx="3158582" cy="519931"/>
      </dsp:txXfrm>
    </dsp:sp>
    <dsp:sp modelId="{135BE333-CA5D-4D2B-88BE-45A6B46DE942}">
      <dsp:nvSpPr>
        <dsp:cNvPr id="0" name=""/>
        <dsp:cNvSpPr/>
      </dsp:nvSpPr>
      <dsp:spPr>
        <a:xfrm>
          <a:off x="1123081" y="242033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Create </a:t>
          </a:r>
          <a:r>
            <a:rPr lang="en-US" sz="1000" kern="1200" dirty="0" err="1"/>
            <a:t>DataFrame</a:t>
          </a:r>
          <a:endParaRPr lang="pt-BR" sz="1000" kern="1200" dirty="0"/>
        </a:p>
      </dsp:txBody>
      <dsp:txXfrm>
        <a:off x="1151208" y="2448466"/>
        <a:ext cx="3158582" cy="519931"/>
      </dsp:txXfrm>
    </dsp:sp>
    <dsp:sp modelId="{36F1B2F3-6871-4DE6-8AB2-7448DEA8490C}">
      <dsp:nvSpPr>
        <dsp:cNvPr id="0" name=""/>
        <dsp:cNvSpPr/>
      </dsp:nvSpPr>
      <dsp:spPr>
        <a:xfrm>
          <a:off x="1123081" y="302533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Repeat for other endpoints?</a:t>
          </a:r>
          <a:endParaRPr lang="pt-BR" sz="1000" kern="1200" dirty="0"/>
        </a:p>
      </dsp:txBody>
      <dsp:txXfrm>
        <a:off x="1151208" y="3053461"/>
        <a:ext cx="3158582" cy="519931"/>
      </dsp:txXfrm>
    </dsp:sp>
    <dsp:sp modelId="{AE4DBE23-1FBE-4135-A68D-2705E2B9E0A2}">
      <dsp:nvSpPr>
        <dsp:cNvPr id="0" name=""/>
        <dsp:cNvSpPr/>
      </dsp:nvSpPr>
      <dsp:spPr>
        <a:xfrm>
          <a:off x="1123081" y="363032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If yes, loop back to the GET request step. If no, proceed.</a:t>
          </a:r>
          <a:endParaRPr lang="pt-BR" sz="1000" kern="1200" dirty="0"/>
        </a:p>
      </dsp:txBody>
      <dsp:txXfrm>
        <a:off x="1151208" y="3658456"/>
        <a:ext cx="3158582" cy="5199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EB71A-CE49-4851-8458-B73EE6A402C4}">
      <dsp:nvSpPr>
        <dsp:cNvPr id="0" name=""/>
        <dsp:cNvSpPr/>
      </dsp:nvSpPr>
      <dsp:spPr>
        <a:xfrm>
          <a:off x="1131712" y="2"/>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HTTP GET Request to get the HTML content of the target Wikipedia page</a:t>
          </a:r>
          <a:endParaRPr lang="pt-BR" sz="1200" kern="1200" dirty="0"/>
        </a:p>
      </dsp:txBody>
      <dsp:txXfrm>
        <a:off x="1159839" y="28129"/>
        <a:ext cx="3158582" cy="519931"/>
      </dsp:txXfrm>
    </dsp:sp>
    <dsp:sp modelId="{99F354C1-FFD2-4176-A318-89093CFC93E9}">
      <dsp:nvSpPr>
        <dsp:cNvPr id="0" name=""/>
        <dsp:cNvSpPr/>
      </dsp:nvSpPr>
      <dsp:spPr>
        <a:xfrm>
          <a:off x="1131712" y="604997"/>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Parse HTML with </a:t>
          </a:r>
          <a:r>
            <a:rPr lang="en-US" sz="1100" kern="1200" dirty="0" err="1"/>
            <a:t>BeautifulSoup</a:t>
          </a:r>
          <a:r>
            <a:rPr lang="en-US" sz="1100" kern="1200" dirty="0"/>
            <a:t> to make it searchable </a:t>
          </a:r>
          <a:endParaRPr lang="pt-BR" sz="1100" kern="1200" dirty="0"/>
        </a:p>
      </dsp:txBody>
      <dsp:txXfrm>
        <a:off x="1159839" y="633124"/>
        <a:ext cx="3158582" cy="519931"/>
      </dsp:txXfrm>
    </dsp:sp>
    <dsp:sp modelId="{CAB0008F-54B1-499E-9A5E-F85A834EF85D}">
      <dsp:nvSpPr>
        <dsp:cNvPr id="0" name=""/>
        <dsp:cNvSpPr/>
      </dsp:nvSpPr>
      <dsp:spPr>
        <a:xfrm>
          <a:off x="1131712" y="1209992"/>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Locate the specific &lt;table&gt; element that contains the Falcon 9 launch history. </a:t>
          </a:r>
          <a:endParaRPr lang="pt-BR" sz="1100" kern="1200" dirty="0"/>
        </a:p>
      </dsp:txBody>
      <dsp:txXfrm>
        <a:off x="1159839" y="1238119"/>
        <a:ext cx="3158582" cy="519931"/>
      </dsp:txXfrm>
    </dsp:sp>
    <dsp:sp modelId="{A9D6C668-9DF9-4579-A129-A4E8D43DDF25}">
      <dsp:nvSpPr>
        <dsp:cNvPr id="0" name=""/>
        <dsp:cNvSpPr/>
      </dsp:nvSpPr>
      <dsp:spPr>
        <a:xfrm>
          <a:off x="1131712" y="1814987"/>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Iterate through each row (&lt;tr&gt;) of the identified table.</a:t>
          </a:r>
          <a:endParaRPr lang="pt-BR" sz="1100" kern="1200" dirty="0"/>
        </a:p>
      </dsp:txBody>
      <dsp:txXfrm>
        <a:off x="1159839" y="1843114"/>
        <a:ext cx="3158582" cy="519931"/>
      </dsp:txXfrm>
    </dsp:sp>
    <dsp:sp modelId="{9D9458DC-CB61-4027-B23F-B5E624D1D4AB}">
      <dsp:nvSpPr>
        <dsp:cNvPr id="0" name=""/>
        <dsp:cNvSpPr/>
      </dsp:nvSpPr>
      <dsp:spPr>
        <a:xfrm>
          <a:off x="1123081" y="242033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Extract Data from Cells (&lt;td&gt;)</a:t>
          </a:r>
          <a:endParaRPr lang="pt-BR" sz="1100" kern="1200" dirty="0"/>
        </a:p>
      </dsp:txBody>
      <dsp:txXfrm>
        <a:off x="1151208" y="2448466"/>
        <a:ext cx="3158582" cy="519931"/>
      </dsp:txXfrm>
    </dsp:sp>
    <dsp:sp modelId="{72836908-03BB-4ACD-B429-DDB944125B02}">
      <dsp:nvSpPr>
        <dsp:cNvPr id="0" name=""/>
        <dsp:cNvSpPr/>
      </dsp:nvSpPr>
      <dsp:spPr>
        <a:xfrm>
          <a:off x="1123081" y="3025334"/>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Append the extracted information for each launch into a list</a:t>
          </a:r>
          <a:endParaRPr lang="pt-BR" sz="1100" kern="1200" dirty="0"/>
        </a:p>
      </dsp:txBody>
      <dsp:txXfrm>
        <a:off x="1151208" y="3053461"/>
        <a:ext cx="3158582" cy="519931"/>
      </dsp:txXfrm>
    </dsp:sp>
    <dsp:sp modelId="{C5C8D411-EA50-4494-882D-16180004C8F3}">
      <dsp:nvSpPr>
        <dsp:cNvPr id="0" name=""/>
        <dsp:cNvSpPr/>
      </dsp:nvSpPr>
      <dsp:spPr>
        <a:xfrm>
          <a:off x="1123081" y="3630329"/>
          <a:ext cx="3214836" cy="576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Create </a:t>
          </a:r>
          <a:r>
            <a:rPr lang="en-US" sz="1100" kern="1200" dirty="0" err="1"/>
            <a:t>DataFrame</a:t>
          </a:r>
          <a:endParaRPr lang="pt-BR" sz="1100" kern="1200" dirty="0"/>
        </a:p>
      </dsp:txBody>
      <dsp:txXfrm>
        <a:off x="1151208" y="3658456"/>
        <a:ext cx="3158582" cy="51993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64380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72256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3131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ilhao/IBM-Data-Science/blob/main/4.%20EDA%20with%20Data%20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Bilhao/IBM-Data-Science/blob/main/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ilhao/IBM-Data-Science/blob/main/5.%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lhao/IBM-Data-Science/blob/main/6.%20Interactive%20Map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lhao/IBM-Data-Science/blob/main/7.%20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ilhao/IBM-Data-Science/blob/main/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Bilhao/IBM-Data-Scienc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Bilhao/IBM-Data-Science/blob/main/1.%20SpaceX%20API.ipynb"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Bilhao/IBM-Data-Science/blob/main/2.%20Web%20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ilhao/IBM-Data-Science/blob/main/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Rafael Bilhão</a:t>
            </a:r>
          </a:p>
          <a:p>
            <a:r>
              <a:rPr lang="en-US" dirty="0">
                <a:solidFill>
                  <a:schemeClr val="bg2"/>
                </a:solidFill>
                <a:latin typeface="Abadi" panose="020B0604020104020204" pitchFamily="34" charset="0"/>
                <a:ea typeface="SF Pro" pitchFamily="2" charset="0"/>
                <a:cs typeface="SF Pro" pitchFamily="2" charset="0"/>
              </a:rPr>
              <a:t>August 1st,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200" b="1" dirty="0">
                <a:latin typeface="Abadi" panose="020B0604020104020204" pitchFamily="34" charset="0"/>
              </a:rPr>
              <a:t>Summary</a:t>
            </a:r>
            <a:r>
              <a:rPr lang="en-US" sz="2200" dirty="0">
                <a:latin typeface="Abadi" panose="020B0604020104020204" pitchFamily="34" charset="0"/>
              </a:rPr>
              <a:t>: Plotted various charts to understand the relationship between launch attributes and success.</a:t>
            </a:r>
          </a:p>
          <a:p>
            <a:r>
              <a:rPr lang="en-US" sz="2200" b="1" dirty="0">
                <a:latin typeface="Abadi" panose="020B0604020104020204" pitchFamily="34" charset="0"/>
              </a:rPr>
              <a:t>Charts Used</a:t>
            </a:r>
            <a:r>
              <a:rPr lang="en-US" sz="2200" dirty="0">
                <a:latin typeface="Abadi" panose="020B0604020104020204" pitchFamily="34" charset="0"/>
              </a:rPr>
              <a:t>:</a:t>
            </a:r>
          </a:p>
          <a:p>
            <a:pPr lvl="1"/>
            <a:r>
              <a:rPr lang="en-US" sz="1800" dirty="0">
                <a:latin typeface="Abadi" panose="020B0604020104020204" pitchFamily="34" charset="0"/>
              </a:rPr>
              <a:t>Scatter Plot (Flight Number vs. Launch Site): To see if launch frequency increased over time for different sites.</a:t>
            </a:r>
          </a:p>
          <a:p>
            <a:pPr lvl="1"/>
            <a:r>
              <a:rPr lang="en-US" sz="1800" dirty="0">
                <a:latin typeface="Abadi" panose="020B0604020104020204" pitchFamily="34" charset="0"/>
              </a:rPr>
              <a:t>Scatter Plot (Payload vs. Launch Site): To analyze payload distribution per site.</a:t>
            </a:r>
          </a:p>
          <a:p>
            <a:pPr lvl="1"/>
            <a:r>
              <a:rPr lang="en-US" sz="1800" dirty="0">
                <a:latin typeface="Abadi" panose="020B0604020104020204" pitchFamily="34" charset="0"/>
              </a:rPr>
              <a:t>Bar Chart (Success Rate vs. Orbit Type): To identify which orbits have the highest success rates.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aixaDeTexto 1">
            <a:extLst>
              <a:ext uri="{FF2B5EF4-FFF2-40B4-BE49-F238E27FC236}">
                <a16:creationId xmlns:a16="http://schemas.microsoft.com/office/drawing/2014/main" id="{6C8051F5-51FE-080F-0CE5-BEE80D1B58E8}"/>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a:hlinkClick r:id="rId3"/>
              </a:rPr>
              <a:t>EDA with Data </a:t>
            </a:r>
            <a:r>
              <a:rPr lang="en-US" sz="1200" dirty="0" err="1">
                <a:hlinkClick r:id="rId3"/>
              </a:rPr>
              <a:t>Visualisation.ipynb</a:t>
            </a:r>
            <a:r>
              <a:rPr lang="pt-BR" sz="1200" dirty="0">
                <a:hlinkClick r:id="rId4"/>
              </a:rPr>
              <a:t>.ipynb</a:t>
            </a:r>
            <a:endParaRPr lang="pt-BR" sz="1200"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Summary</a:t>
            </a:r>
            <a:r>
              <a:rPr lang="en-US" sz="2200" dirty="0">
                <a:solidFill>
                  <a:schemeClr val="accent3">
                    <a:lumMod val="25000"/>
                  </a:schemeClr>
                </a:solidFill>
                <a:latin typeface="Abadi"/>
              </a:rPr>
              <a:t>: Performed SQL queries on the dataset loaded into a SQLite database to answer specific analytical questions.</a:t>
            </a:r>
          </a:p>
          <a:p>
            <a:pPr>
              <a:lnSpc>
                <a:spcPct val="100000"/>
              </a:lnSpc>
              <a:spcBef>
                <a:spcPts val="1400"/>
              </a:spcBef>
            </a:pPr>
            <a:r>
              <a:rPr lang="en-US" sz="2200" b="1" dirty="0">
                <a:solidFill>
                  <a:schemeClr val="accent3">
                    <a:lumMod val="25000"/>
                  </a:schemeClr>
                </a:solidFill>
                <a:latin typeface="Abadi"/>
              </a:rPr>
              <a:t>Queries Performed</a:t>
            </a:r>
            <a:r>
              <a:rPr lang="en-US" sz="22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Find unique launch sites.</a:t>
            </a:r>
          </a:p>
          <a:p>
            <a:pPr lvl="1">
              <a:lnSpc>
                <a:spcPct val="100000"/>
              </a:lnSpc>
              <a:spcBef>
                <a:spcPts val="1400"/>
              </a:spcBef>
            </a:pPr>
            <a:r>
              <a:rPr lang="en-US" sz="1800" dirty="0">
                <a:solidFill>
                  <a:schemeClr val="accent3">
                    <a:lumMod val="25000"/>
                  </a:schemeClr>
                </a:solidFill>
                <a:latin typeface="Abadi"/>
              </a:rPr>
              <a:t>Display the first 5 records where launch sites start with 'CCA’.</a:t>
            </a:r>
          </a:p>
          <a:p>
            <a:pPr lvl="1">
              <a:lnSpc>
                <a:spcPct val="100000"/>
              </a:lnSpc>
              <a:spcBef>
                <a:spcPts val="1400"/>
              </a:spcBef>
            </a:pPr>
            <a:r>
              <a:rPr lang="en-US" sz="1800" dirty="0">
                <a:solidFill>
                  <a:schemeClr val="accent3">
                    <a:lumMod val="25000"/>
                  </a:schemeClr>
                </a:solidFill>
                <a:latin typeface="Abadi"/>
              </a:rPr>
              <a:t>Calculate the total payload mass carried by boosters from NASA (CRS).</a:t>
            </a:r>
          </a:p>
          <a:p>
            <a:pPr lvl="1">
              <a:lnSpc>
                <a:spcPct val="100000"/>
              </a:lnSpc>
              <a:spcBef>
                <a:spcPts val="1400"/>
              </a:spcBef>
            </a:pPr>
            <a:r>
              <a:rPr lang="en-US" sz="1800" dirty="0">
                <a:solidFill>
                  <a:schemeClr val="accent3">
                    <a:lumMod val="25000"/>
                  </a:schemeClr>
                </a:solidFill>
                <a:latin typeface="Abadi"/>
              </a:rPr>
              <a:t>Find the average payload mass for the F9 v1.1 booster version.</a:t>
            </a:r>
          </a:p>
          <a:p>
            <a:pPr lvl="1">
              <a:lnSpc>
                <a:spcPct val="100000"/>
              </a:lnSpc>
              <a:spcBef>
                <a:spcPts val="1400"/>
              </a:spcBef>
            </a:pPr>
            <a:r>
              <a:rPr lang="en-US" sz="1800" dirty="0">
                <a:solidFill>
                  <a:schemeClr val="accent3">
                    <a:lumMod val="25000"/>
                  </a:schemeClr>
                </a:solidFill>
                <a:latin typeface="Abadi"/>
              </a:rPr>
              <a:t>List the dates of the first successful ground pad landings.</a:t>
            </a:r>
          </a:p>
          <a:p>
            <a:pPr lvl="1">
              <a:lnSpc>
                <a:spcPct val="100000"/>
              </a:lnSpc>
              <a:spcBef>
                <a:spcPts val="1400"/>
              </a:spcBef>
            </a:pPr>
            <a:r>
              <a:rPr lang="en-US" sz="1800" dirty="0">
                <a:solidFill>
                  <a:schemeClr val="accent3">
                    <a:lumMod val="25000"/>
                  </a:schemeClr>
                </a:solidFill>
                <a:latin typeface="Abadi"/>
              </a:rPr>
              <a:t>Rank landing outcomes between 2010-06-04 and 2017-03-20.</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aixaDeTexto 1">
            <a:extLst>
              <a:ext uri="{FF2B5EF4-FFF2-40B4-BE49-F238E27FC236}">
                <a16:creationId xmlns:a16="http://schemas.microsoft.com/office/drawing/2014/main" id="{F680CEDA-3F6D-905F-0AB9-C9717DEAAC1D}"/>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a:hlinkClick r:id="rId3"/>
              </a:rPr>
              <a:t>EDA </a:t>
            </a:r>
            <a:r>
              <a:rPr lang="pt-BR" sz="1200" dirty="0" err="1">
                <a:hlinkClick r:id="rId3"/>
              </a:rPr>
              <a:t>with</a:t>
            </a:r>
            <a:r>
              <a:rPr lang="pt-BR" sz="1200" dirty="0">
                <a:hlinkClick r:id="rId3"/>
              </a:rPr>
              <a:t> </a:t>
            </a:r>
            <a:r>
              <a:rPr lang="pt-BR" sz="1200" dirty="0" err="1">
                <a:hlinkClick r:id="rId3"/>
              </a:rPr>
              <a:t>SQL.ipynb</a:t>
            </a:r>
            <a:endParaRPr lang="pt-BR" sz="1200"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a:t>
            </a:r>
            <a:r>
              <a:rPr lang="en-US" sz="2200" dirty="0">
                <a:solidFill>
                  <a:schemeClr val="accent3">
                    <a:lumMod val="25000"/>
                  </a:schemeClr>
                </a:solidFill>
                <a:latin typeface="Abadi" panose="020B0604020104020204" pitchFamily="34" charset="0"/>
              </a:rPr>
              <a:t>: Created an interactive map to visualize the locations of SpaceX launch sites.</a:t>
            </a:r>
          </a:p>
          <a:p>
            <a:pPr>
              <a:lnSpc>
                <a:spcPct val="100000"/>
              </a:lnSpc>
              <a:spcBef>
                <a:spcPts val="1400"/>
              </a:spcBef>
            </a:pPr>
            <a:r>
              <a:rPr lang="en-US" sz="2200" b="1" dirty="0">
                <a:solidFill>
                  <a:schemeClr val="accent3">
                    <a:lumMod val="25000"/>
                  </a:schemeClr>
                </a:solidFill>
                <a:latin typeface="Abadi" panose="020B0604020104020204" pitchFamily="34" charset="0"/>
              </a:rPr>
              <a:t>Objects Added: </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Placed markers on each launch site's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Added circles around each site with colors indicating launch success or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Lines: Drew lines to calculate the distance from launch sites to nearby coastlines and railways.</a:t>
            </a:r>
          </a:p>
          <a:p>
            <a:pPr>
              <a:lnSpc>
                <a:spcPct val="100000"/>
              </a:lnSpc>
              <a:spcBef>
                <a:spcPts val="1400"/>
              </a:spcBef>
            </a:pPr>
            <a:r>
              <a:rPr lang="en-US" sz="2200" b="1" dirty="0">
                <a:solidFill>
                  <a:schemeClr val="accent3">
                    <a:lumMod val="25000"/>
                  </a:schemeClr>
                </a:solidFill>
                <a:latin typeface="Abadi" panose="020B0604020104020204" pitchFamily="34" charset="0"/>
              </a:rPr>
              <a:t>Purpose</a:t>
            </a:r>
            <a:r>
              <a:rPr lang="en-US" sz="2200" dirty="0">
                <a:solidFill>
                  <a:schemeClr val="accent3">
                    <a:lumMod val="25000"/>
                  </a:schemeClr>
                </a:solidFill>
                <a:latin typeface="Abadi" panose="020B0604020104020204" pitchFamily="34" charset="0"/>
              </a:rPr>
              <a:t>: To visually explore the geographic context of launch sites and their proximity to important infrastructure.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aixaDeTexto 1">
            <a:extLst>
              <a:ext uri="{FF2B5EF4-FFF2-40B4-BE49-F238E27FC236}">
                <a16:creationId xmlns:a16="http://schemas.microsoft.com/office/drawing/2014/main" id="{D1BC8476-A427-06E3-92E2-179CF9DF308A}"/>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a:hlinkClick r:id="rId3"/>
              </a:rPr>
              <a:t>Interactive Maps with </a:t>
            </a:r>
            <a:r>
              <a:rPr lang="en-US" sz="1200" dirty="0" err="1">
                <a:hlinkClick r:id="rId3"/>
              </a:rPr>
              <a:t>Folium.ipynb</a:t>
            </a:r>
            <a:endParaRPr lang="pt-BR" sz="120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a:t>
            </a:r>
            <a:r>
              <a:rPr lang="en-US" sz="2200" dirty="0">
                <a:solidFill>
                  <a:schemeClr val="accent3">
                    <a:lumMod val="25000"/>
                  </a:schemeClr>
                </a:solidFill>
                <a:latin typeface="Abadi" panose="020B0604020104020204" pitchFamily="34" charset="0"/>
              </a:rPr>
              <a:t>: Developed an interactive dashboard to explore launch data dynamically.</a:t>
            </a:r>
          </a:p>
          <a:p>
            <a:pPr>
              <a:lnSpc>
                <a:spcPct val="100000"/>
              </a:lnSpc>
              <a:spcBef>
                <a:spcPts val="1400"/>
              </a:spcBef>
            </a:pPr>
            <a:r>
              <a:rPr lang="en-US" sz="2200" b="1" dirty="0">
                <a:solidFill>
                  <a:schemeClr val="accent3">
                    <a:lumMod val="25000"/>
                  </a:schemeClr>
                </a:solidFill>
                <a:latin typeface="Abadi" panose="020B0604020104020204" pitchFamily="34" charset="0"/>
              </a:rPr>
              <a:t>Plots and Interactions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menu to select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showing the total successful launches for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visualizing the relationship between payload mass and launch outcome, with a range slider to filter payload mass.</a:t>
            </a:r>
          </a:p>
          <a:p>
            <a:pPr>
              <a:lnSpc>
                <a:spcPct val="100000"/>
              </a:lnSpc>
              <a:spcBef>
                <a:spcPts val="1400"/>
              </a:spcBef>
            </a:pPr>
            <a:r>
              <a:rPr lang="en-US" sz="2200" b="1" dirty="0">
                <a:solidFill>
                  <a:schemeClr val="accent3">
                    <a:lumMod val="25000"/>
                  </a:schemeClr>
                </a:solidFill>
                <a:latin typeface="Abadi" panose="020B0604020104020204" pitchFamily="34" charset="0"/>
              </a:rPr>
              <a:t>Purpose</a:t>
            </a:r>
            <a:r>
              <a:rPr lang="en-US" sz="2200" dirty="0">
                <a:solidFill>
                  <a:schemeClr val="accent3">
                    <a:lumMod val="25000"/>
                  </a:schemeClr>
                </a:solidFill>
                <a:latin typeface="Abadi" panose="020B0604020104020204" pitchFamily="34" charset="0"/>
              </a:rPr>
              <a:t>: To allow users to interactively filter and explore the data, gaining deeper insights into success factors.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aixaDeTexto 1">
            <a:extLst>
              <a:ext uri="{FF2B5EF4-FFF2-40B4-BE49-F238E27FC236}">
                <a16:creationId xmlns:a16="http://schemas.microsoft.com/office/drawing/2014/main" id="{038AFAFA-CCF8-FA44-0831-89C8425ECC58}"/>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a:hlinkClick r:id="rId3"/>
              </a:rPr>
              <a:t>spacex-dash-app.py</a:t>
            </a:r>
            <a:endParaRPr lang="pt-BR" sz="1200"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Feature Engineering</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One-hot encoded categorical features like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and Orbit.</a:t>
            </a:r>
          </a:p>
          <a:p>
            <a:pPr lvl="1">
              <a:lnSpc>
                <a:spcPct val="100000"/>
              </a:lnSpc>
              <a:spcBef>
                <a:spcPts val="1400"/>
              </a:spcBef>
            </a:pPr>
            <a:r>
              <a:rPr lang="en-US" sz="1800" dirty="0">
                <a:solidFill>
                  <a:schemeClr val="accent3">
                    <a:lumMod val="25000"/>
                  </a:schemeClr>
                </a:solidFill>
                <a:latin typeface="Abadi" panose="020B0604020104020204" pitchFamily="34" charset="0"/>
              </a:rPr>
              <a:t>Data Splitting: Split the data into training and testing sets.</a:t>
            </a:r>
          </a:p>
          <a:p>
            <a:pPr lvl="1">
              <a:lnSpc>
                <a:spcPct val="100000"/>
              </a:lnSpc>
              <a:spcBef>
                <a:spcPts val="1400"/>
              </a:spcBef>
            </a:pPr>
            <a:r>
              <a:rPr lang="en-US" sz="1800" dirty="0">
                <a:solidFill>
                  <a:schemeClr val="accent3">
                    <a:lumMod val="25000"/>
                  </a:schemeClr>
                </a:solidFill>
                <a:latin typeface="Abadi" panose="020B0604020104020204" pitchFamily="34" charset="0"/>
              </a:rPr>
              <a:t>Model Building: Trained four different classification models: </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 SVM, Decision Tree, and K-Nearest Neighbors (KNN).</a:t>
            </a:r>
          </a:p>
          <a:p>
            <a:pPr lvl="1">
              <a:lnSpc>
                <a:spcPct val="100000"/>
              </a:lnSpc>
              <a:spcBef>
                <a:spcPts val="1400"/>
              </a:spcBef>
            </a:pPr>
            <a:r>
              <a:rPr lang="en-US" sz="1800" dirty="0">
                <a:solidFill>
                  <a:schemeClr val="accent3">
                    <a:lumMod val="25000"/>
                  </a:schemeClr>
                </a:solidFill>
                <a:latin typeface="Abadi" panose="020B0604020104020204" pitchFamily="34" charset="0"/>
              </a:rPr>
              <a:t>Hyperparameter Tuning: Used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to find the best parameters for each model.</a:t>
            </a:r>
          </a:p>
          <a:p>
            <a:pPr lvl="1">
              <a:lnSpc>
                <a:spcPct val="100000"/>
              </a:lnSpc>
              <a:spcBef>
                <a:spcPts val="1400"/>
              </a:spcBef>
            </a:pPr>
            <a:r>
              <a:rPr lang="en-US" sz="1800" dirty="0">
                <a:solidFill>
                  <a:schemeClr val="accent3">
                    <a:lumMod val="25000"/>
                  </a:schemeClr>
                </a:solidFill>
                <a:latin typeface="Abadi" panose="020B0604020104020204" pitchFamily="34" charset="0"/>
              </a:rPr>
              <a:t>Evaluation: Compared model performance using accuracy and a confusion matrix.</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aixaDeTexto 1">
            <a:extLst>
              <a:ext uri="{FF2B5EF4-FFF2-40B4-BE49-F238E27FC236}">
                <a16:creationId xmlns:a16="http://schemas.microsoft.com/office/drawing/2014/main" id="{94E81577-34C4-DF98-B25A-0A6C5633ED9F}"/>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en-US" sz="1200" dirty="0">
                <a:hlinkClick r:id="rId3"/>
              </a:rPr>
              <a:t>SpaceX Machine Learning </a:t>
            </a:r>
            <a:r>
              <a:rPr lang="en-US" sz="1200" dirty="0" err="1">
                <a:hlinkClick r:id="rId3"/>
              </a:rPr>
              <a:t>Prediction.ipynb</a:t>
            </a:r>
            <a:endParaRPr lang="pt-BR" sz="1200"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8901" y="1813090"/>
            <a:ext cx="3185820" cy="377470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plot shows the progression of flight numbers for each launch site. We can observe that certain sites, like KSC LC-39A, have been used more frequently in recent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E80669C7-5E12-FCAE-CAE0-7C5AF03ED5EC}"/>
              </a:ext>
            </a:extLst>
          </p:cNvPr>
          <p:cNvPicPr>
            <a:picLocks noChangeAspect="1"/>
          </p:cNvPicPr>
          <p:nvPr/>
        </p:nvPicPr>
        <p:blipFill>
          <a:blip r:embed="rId3"/>
          <a:stretch>
            <a:fillRect/>
          </a:stretch>
        </p:blipFill>
        <p:spPr>
          <a:xfrm>
            <a:off x="3711981" y="1617522"/>
            <a:ext cx="8044815" cy="39689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0040" y="1856223"/>
            <a:ext cx="3108960" cy="3719336"/>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scatter plot visualizes the payload mass for launches from each site. It helps identify if certain sites are used for launches with heavier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descr="Gráfico, Gráfico de dispersão&#10;&#10;O conteúdo gerado por IA pode estar incorreto.">
            <a:extLst>
              <a:ext uri="{FF2B5EF4-FFF2-40B4-BE49-F238E27FC236}">
                <a16:creationId xmlns:a16="http://schemas.microsoft.com/office/drawing/2014/main" id="{E111389A-4D89-3AAB-5A11-24339E16391D}"/>
              </a:ext>
            </a:extLst>
          </p:cNvPr>
          <p:cNvPicPr>
            <a:picLocks noChangeAspect="1"/>
          </p:cNvPicPr>
          <p:nvPr/>
        </p:nvPicPr>
        <p:blipFill>
          <a:blip r:embed="rId3"/>
          <a:stretch>
            <a:fillRect/>
          </a:stretch>
        </p:blipFill>
        <p:spPr>
          <a:xfrm>
            <a:off x="3673753" y="1618484"/>
            <a:ext cx="8076287" cy="39845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2271" y="1810512"/>
            <a:ext cx="4049978" cy="408319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bar chart displays the success rate for different orbit types. Orbits like ES-L1, GEO, HEO, and SSO have a higher success rate, indicating that the destination orbit is a key factor in the outcome of a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descr="Gráfico, Gráfico de barras&#10;&#10;O conteúdo gerado por IA pode estar incorreto.">
            <a:extLst>
              <a:ext uri="{FF2B5EF4-FFF2-40B4-BE49-F238E27FC236}">
                <a16:creationId xmlns:a16="http://schemas.microsoft.com/office/drawing/2014/main" id="{84EDD31E-B56E-0ED3-0BB5-E65E5BCFED80}"/>
              </a:ext>
            </a:extLst>
          </p:cNvPr>
          <p:cNvPicPr>
            <a:picLocks noChangeAspect="1"/>
          </p:cNvPicPr>
          <p:nvPr/>
        </p:nvPicPr>
        <p:blipFill>
          <a:blip r:embed="rId3"/>
          <a:stretch>
            <a:fillRect/>
          </a:stretch>
        </p:blipFill>
        <p:spPr>
          <a:xfrm>
            <a:off x="4806689" y="1442047"/>
            <a:ext cx="6733040" cy="45835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3785" y="1876272"/>
            <a:ext cx="2982647" cy="3811588"/>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This scatter plot indicates that in the LEO orbit, success seems to be related to the number of flights. Conversely, in the GTO orbit, there appears to be no relationship between flight number and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B8263CC5-0D3C-BEC5-D788-25DF5AF6CA00}"/>
              </a:ext>
            </a:extLst>
          </p:cNvPr>
          <p:cNvPicPr>
            <a:picLocks noChangeAspect="1"/>
          </p:cNvPicPr>
          <p:nvPr/>
        </p:nvPicPr>
        <p:blipFill>
          <a:blip r:embed="rId3"/>
          <a:stretch>
            <a:fillRect/>
          </a:stretch>
        </p:blipFill>
        <p:spPr>
          <a:xfrm>
            <a:off x="3569433" y="1627632"/>
            <a:ext cx="8148782" cy="40050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7804" y="1824487"/>
            <a:ext cx="30796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descr="Gráfico, Gráfico de dispersão&#10;&#10;O conteúdo gerado por IA pode estar incorreto.">
            <a:extLst>
              <a:ext uri="{FF2B5EF4-FFF2-40B4-BE49-F238E27FC236}">
                <a16:creationId xmlns:a16="http://schemas.microsoft.com/office/drawing/2014/main" id="{934994E2-724B-3056-34C8-5B1E95AA0A43}"/>
              </a:ext>
            </a:extLst>
          </p:cNvPr>
          <p:cNvPicPr>
            <a:picLocks noChangeAspect="1"/>
          </p:cNvPicPr>
          <p:nvPr/>
        </p:nvPicPr>
        <p:blipFill>
          <a:blip r:embed="rId3"/>
          <a:stretch>
            <a:fillRect/>
          </a:stretch>
        </p:blipFill>
        <p:spPr>
          <a:xfrm>
            <a:off x="3523713" y="1639018"/>
            <a:ext cx="8150025" cy="400568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1296" y="3016475"/>
            <a:ext cx="3733953" cy="1044897"/>
          </a:xfrm>
          <a:prstGeom prst="rect">
            <a:avLst/>
          </a:prstGeom>
        </p:spPr>
        <p:txBody>
          <a:bodyPr>
            <a:normAutofit lnSpcReduction="10000"/>
          </a:bodyPr>
          <a:lstStyle/>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 </a:t>
            </a:r>
            <a:r>
              <a:rPr lang="en-US" sz="2200" dirty="0">
                <a:solidFill>
                  <a:schemeClr val="accent3">
                    <a:lumMod val="25000"/>
                  </a:schemeClr>
                </a:solidFill>
                <a:latin typeface="Abadi" panose="020B0604020104020204" pitchFamily="34" charset="0"/>
              </a:rPr>
              <a:t>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descr="Gráfico, Gráfico de linhas&#10;&#10;O conteúdo gerado por IA pode estar incorreto.">
            <a:extLst>
              <a:ext uri="{FF2B5EF4-FFF2-40B4-BE49-F238E27FC236}">
                <a16:creationId xmlns:a16="http://schemas.microsoft.com/office/drawing/2014/main" id="{B52EB1AF-28A4-C72C-16FE-8B9BB21E8082}"/>
              </a:ext>
            </a:extLst>
          </p:cNvPr>
          <p:cNvPicPr>
            <a:picLocks noChangeAspect="1"/>
          </p:cNvPicPr>
          <p:nvPr/>
        </p:nvPicPr>
        <p:blipFill>
          <a:blip r:embed="rId3"/>
          <a:stretch>
            <a:fillRect/>
          </a:stretch>
        </p:blipFill>
        <p:spPr>
          <a:xfrm>
            <a:off x="4566134" y="1499895"/>
            <a:ext cx="6657641" cy="43368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2579"/>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 DISTINCT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endParaRPr lang="en-US" sz="1000" b="0" dirty="0">
              <a:solidFill>
                <a:srgbClr val="3B3B3B"/>
              </a:solidFill>
              <a:effectLst/>
              <a:latin typeface="JetBrains Mono" panose="02000009000000000000" pitchFamily="49"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ela 1">
            <a:extLst>
              <a:ext uri="{FF2B5EF4-FFF2-40B4-BE49-F238E27FC236}">
                <a16:creationId xmlns:a16="http://schemas.microsoft.com/office/drawing/2014/main" id="{4A8824B7-3563-34FB-69F9-29237ACC171F}"/>
              </a:ext>
            </a:extLst>
          </p:cNvPr>
          <p:cNvGraphicFramePr>
            <a:graphicFrameLocks noGrp="1"/>
          </p:cNvGraphicFramePr>
          <p:nvPr>
            <p:extLst>
              <p:ext uri="{D42A27DB-BD31-4B8C-83A1-F6EECF244321}">
                <p14:modId xmlns:p14="http://schemas.microsoft.com/office/powerpoint/2010/main" val="2829773368"/>
              </p:ext>
            </p:extLst>
          </p:nvPr>
        </p:nvGraphicFramePr>
        <p:xfrm>
          <a:off x="2456475" y="2449514"/>
          <a:ext cx="7142672" cy="1676400"/>
        </p:xfrm>
        <a:graphic>
          <a:graphicData uri="http://schemas.openxmlformats.org/drawingml/2006/table">
            <a:tbl>
              <a:tblPr firstRow="1">
                <a:tableStyleId>{7DF18680-E054-41AD-8BC1-D1AEF772440D}</a:tableStyleId>
              </a:tblPr>
              <a:tblGrid>
                <a:gridCol w="7142672">
                  <a:extLst>
                    <a:ext uri="{9D8B030D-6E8A-4147-A177-3AD203B41FA5}">
                      <a16:colId xmlns:a16="http://schemas.microsoft.com/office/drawing/2014/main" val="4049964634"/>
                    </a:ext>
                  </a:extLst>
                </a:gridCol>
              </a:tblGrid>
              <a:tr h="0">
                <a:tc>
                  <a:txBody>
                    <a:bodyPr/>
                    <a:lstStyle/>
                    <a:p>
                      <a:pPr algn="ctr" fontAlgn="ctr"/>
                      <a:r>
                        <a:rPr lang="pt-BR" dirty="0" err="1">
                          <a:effectLst/>
                        </a:rPr>
                        <a:t>Launch_Site</a:t>
                      </a:r>
                      <a:endParaRPr lang="pt-BR" dirty="0">
                        <a:effectLst/>
                      </a:endParaRPr>
                    </a:p>
                  </a:txBody>
                  <a:tcPr marL="60960" marR="60960" marT="30480" marB="30480" anchor="ctr"/>
                </a:tc>
                <a:extLst>
                  <a:ext uri="{0D108BD9-81ED-4DB2-BD59-A6C34878D82A}">
                    <a16:rowId xmlns:a16="http://schemas.microsoft.com/office/drawing/2014/main" val="3533582150"/>
                  </a:ext>
                </a:extLst>
              </a:tr>
              <a:tr h="0">
                <a:tc>
                  <a:txBody>
                    <a:bodyPr/>
                    <a:lstStyle/>
                    <a:p>
                      <a:pPr algn="ctr"/>
                      <a:r>
                        <a:rPr lang="pt-BR" dirty="0">
                          <a:effectLst/>
                        </a:rPr>
                        <a:t>CCAFS LC-40</a:t>
                      </a:r>
                    </a:p>
                  </a:txBody>
                  <a:tcPr marL="60960" marR="60960" marT="30480" marB="30480" anchor="ctr"/>
                </a:tc>
                <a:extLst>
                  <a:ext uri="{0D108BD9-81ED-4DB2-BD59-A6C34878D82A}">
                    <a16:rowId xmlns:a16="http://schemas.microsoft.com/office/drawing/2014/main" val="1730107028"/>
                  </a:ext>
                </a:extLst>
              </a:tr>
              <a:tr h="0">
                <a:tc>
                  <a:txBody>
                    <a:bodyPr/>
                    <a:lstStyle/>
                    <a:p>
                      <a:pPr algn="ctr"/>
                      <a:r>
                        <a:rPr lang="pt-BR" dirty="0">
                          <a:effectLst/>
                        </a:rPr>
                        <a:t>VAFB SLC-4E</a:t>
                      </a:r>
                    </a:p>
                  </a:txBody>
                  <a:tcPr marL="60960" marR="60960" marT="30480" marB="30480" anchor="ctr"/>
                </a:tc>
                <a:extLst>
                  <a:ext uri="{0D108BD9-81ED-4DB2-BD59-A6C34878D82A}">
                    <a16:rowId xmlns:a16="http://schemas.microsoft.com/office/drawing/2014/main" val="1678965043"/>
                  </a:ext>
                </a:extLst>
              </a:tr>
              <a:tr h="0">
                <a:tc>
                  <a:txBody>
                    <a:bodyPr/>
                    <a:lstStyle/>
                    <a:p>
                      <a:pPr algn="ctr"/>
                      <a:r>
                        <a:rPr lang="pt-BR" dirty="0">
                          <a:effectLst/>
                        </a:rPr>
                        <a:t>KSC LC-39A</a:t>
                      </a:r>
                    </a:p>
                  </a:txBody>
                  <a:tcPr marL="60960" marR="60960" marT="30480" marB="30480" anchor="ctr"/>
                </a:tc>
                <a:extLst>
                  <a:ext uri="{0D108BD9-81ED-4DB2-BD59-A6C34878D82A}">
                    <a16:rowId xmlns:a16="http://schemas.microsoft.com/office/drawing/2014/main" val="2870070549"/>
                  </a:ext>
                </a:extLst>
              </a:tr>
              <a:tr h="0">
                <a:tc>
                  <a:txBody>
                    <a:bodyPr/>
                    <a:lstStyle/>
                    <a:p>
                      <a:pPr algn="ctr"/>
                      <a:r>
                        <a:rPr lang="pt-BR" dirty="0">
                          <a:effectLst/>
                        </a:rPr>
                        <a:t>CCAFS SLC-40</a:t>
                      </a:r>
                    </a:p>
                  </a:txBody>
                  <a:tcPr marL="60960" marR="60960" marT="30480" marB="30480" anchor="ctr"/>
                </a:tc>
                <a:extLst>
                  <a:ext uri="{0D108BD9-81ED-4DB2-BD59-A6C34878D82A}">
                    <a16:rowId xmlns:a16="http://schemas.microsoft.com/office/drawing/2014/main" val="1257411036"/>
                  </a:ext>
                </a:extLst>
              </a:tr>
            </a:tbl>
          </a:graphicData>
        </a:graphic>
      </p:graphicFrame>
      <p:sp>
        <p:nvSpPr>
          <p:cNvPr id="6" name="CaixaDeTexto 5">
            <a:extLst>
              <a:ext uri="{FF2B5EF4-FFF2-40B4-BE49-F238E27FC236}">
                <a16:creationId xmlns:a16="http://schemas.microsoft.com/office/drawing/2014/main" id="{6702690C-A859-2BA1-9B63-C2F005BDC8A4}"/>
              </a:ext>
            </a:extLst>
          </p:cNvPr>
          <p:cNvSpPr txBox="1"/>
          <p:nvPr/>
        </p:nvSpPr>
        <p:spPr>
          <a:xfrm>
            <a:off x="770011" y="4502653"/>
            <a:ext cx="9400533" cy="769441"/>
          </a:xfrm>
          <a:prstGeom prst="rect">
            <a:avLst/>
          </a:prstGeom>
          <a:noFill/>
        </p:spPr>
        <p:txBody>
          <a:bodyPr wrap="square" rtlCol="0">
            <a:spAutoFit/>
          </a:bodyPr>
          <a:lstStyle/>
          <a:p>
            <a:pPr marL="342900" indent="-342900">
              <a:buFont typeface="Arial" panose="020B0604020202020204" pitchFamily="34" charset="0"/>
              <a:buChar char="•"/>
            </a:pPr>
            <a:r>
              <a:rPr lang="pt-BR" sz="2200" dirty="0">
                <a:latin typeface="Abadi" panose="020B0604020104020204" pitchFamily="34" charset="0"/>
              </a:rPr>
              <a:t>Shows </a:t>
            </a:r>
            <a:r>
              <a:rPr lang="pt-BR" sz="2200" dirty="0" err="1">
                <a:latin typeface="Abadi" panose="020B0604020104020204" pitchFamily="34" charset="0"/>
              </a:rPr>
              <a:t>the</a:t>
            </a:r>
            <a:r>
              <a:rPr lang="pt-BR" sz="2200" dirty="0">
                <a:latin typeface="Abadi" panose="020B0604020104020204" pitchFamily="34" charset="0"/>
              </a:rPr>
              <a:t> </a:t>
            </a:r>
            <a:r>
              <a:rPr lang="pt-BR" sz="2200" dirty="0" err="1">
                <a:latin typeface="Abadi" panose="020B0604020104020204" pitchFamily="34" charset="0"/>
              </a:rPr>
              <a:t>unique</a:t>
            </a:r>
            <a:r>
              <a:rPr lang="pt-BR" sz="2200" dirty="0">
                <a:latin typeface="Abadi" panose="020B0604020104020204" pitchFamily="34" charset="0"/>
              </a:rPr>
              <a:t> </a:t>
            </a:r>
            <a:r>
              <a:rPr lang="pt-BR" sz="2200" dirty="0" err="1">
                <a:latin typeface="Abadi" panose="020B0604020104020204" pitchFamily="34" charset="0"/>
              </a:rPr>
              <a:t>launch</a:t>
            </a:r>
            <a:r>
              <a:rPr lang="pt-BR" sz="2200" dirty="0">
                <a:latin typeface="Abadi" panose="020B0604020104020204" pitchFamily="34" charset="0"/>
              </a:rPr>
              <a:t> sites: CCAFS LC-40, VAFB SLC-4E, KSC LC-39A, CCAFS SLC-40.</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2499"/>
            <a:ext cx="9745589" cy="486254"/>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LIKE</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'CCA%'</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LIMIT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5</a:t>
            </a:r>
            <a:r>
              <a:rPr lang="en-US" sz="1600" b="0" dirty="0">
                <a:solidFill>
                  <a:srgbClr val="3B3B3B"/>
                </a:solidFill>
                <a:effectLst/>
                <a:latin typeface="JetBrains Mono" panose="02000009000000000000" pitchFamily="49"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ela 5">
            <a:extLst>
              <a:ext uri="{FF2B5EF4-FFF2-40B4-BE49-F238E27FC236}">
                <a16:creationId xmlns:a16="http://schemas.microsoft.com/office/drawing/2014/main" id="{460EA0C4-E63F-BF6B-4436-E41647D7155E}"/>
              </a:ext>
            </a:extLst>
          </p:cNvPr>
          <p:cNvGraphicFramePr>
            <a:graphicFrameLocks noGrp="1"/>
          </p:cNvGraphicFramePr>
          <p:nvPr>
            <p:extLst>
              <p:ext uri="{D42A27DB-BD31-4B8C-83A1-F6EECF244321}">
                <p14:modId xmlns:p14="http://schemas.microsoft.com/office/powerpoint/2010/main" val="700780607"/>
              </p:ext>
            </p:extLst>
          </p:nvPr>
        </p:nvGraphicFramePr>
        <p:xfrm>
          <a:off x="448574" y="2109719"/>
          <a:ext cx="11084947" cy="3042042"/>
        </p:xfrm>
        <a:graphic>
          <a:graphicData uri="http://schemas.openxmlformats.org/drawingml/2006/table">
            <a:tbl>
              <a:tblPr firstRow="1">
                <a:tableStyleId>{7DF18680-E054-41AD-8BC1-D1AEF772440D}</a:tableStyleId>
              </a:tblPr>
              <a:tblGrid>
                <a:gridCol w="888520">
                  <a:extLst>
                    <a:ext uri="{9D8B030D-6E8A-4147-A177-3AD203B41FA5}">
                      <a16:colId xmlns:a16="http://schemas.microsoft.com/office/drawing/2014/main" val="3121702084"/>
                    </a:ext>
                  </a:extLst>
                </a:gridCol>
                <a:gridCol w="819510">
                  <a:extLst>
                    <a:ext uri="{9D8B030D-6E8A-4147-A177-3AD203B41FA5}">
                      <a16:colId xmlns:a16="http://schemas.microsoft.com/office/drawing/2014/main" val="2505069294"/>
                    </a:ext>
                  </a:extLst>
                </a:gridCol>
                <a:gridCol w="1138687">
                  <a:extLst>
                    <a:ext uri="{9D8B030D-6E8A-4147-A177-3AD203B41FA5}">
                      <a16:colId xmlns:a16="http://schemas.microsoft.com/office/drawing/2014/main" val="4152559574"/>
                    </a:ext>
                  </a:extLst>
                </a:gridCol>
                <a:gridCol w="1009290">
                  <a:extLst>
                    <a:ext uri="{9D8B030D-6E8A-4147-A177-3AD203B41FA5}">
                      <a16:colId xmlns:a16="http://schemas.microsoft.com/office/drawing/2014/main" val="2767673082"/>
                    </a:ext>
                  </a:extLst>
                </a:gridCol>
                <a:gridCol w="1686180">
                  <a:extLst>
                    <a:ext uri="{9D8B030D-6E8A-4147-A177-3AD203B41FA5}">
                      <a16:colId xmlns:a16="http://schemas.microsoft.com/office/drawing/2014/main" val="2361259308"/>
                    </a:ext>
                  </a:extLst>
                </a:gridCol>
                <a:gridCol w="1522847">
                  <a:extLst>
                    <a:ext uri="{9D8B030D-6E8A-4147-A177-3AD203B41FA5}">
                      <a16:colId xmlns:a16="http://schemas.microsoft.com/office/drawing/2014/main" val="1158942675"/>
                    </a:ext>
                  </a:extLst>
                </a:gridCol>
                <a:gridCol w="694257">
                  <a:extLst>
                    <a:ext uri="{9D8B030D-6E8A-4147-A177-3AD203B41FA5}">
                      <a16:colId xmlns:a16="http://schemas.microsoft.com/office/drawing/2014/main" val="955216150"/>
                    </a:ext>
                  </a:extLst>
                </a:gridCol>
                <a:gridCol w="1108552">
                  <a:extLst>
                    <a:ext uri="{9D8B030D-6E8A-4147-A177-3AD203B41FA5}">
                      <a16:colId xmlns:a16="http://schemas.microsoft.com/office/drawing/2014/main" val="4285172534"/>
                    </a:ext>
                  </a:extLst>
                </a:gridCol>
                <a:gridCol w="1108552">
                  <a:extLst>
                    <a:ext uri="{9D8B030D-6E8A-4147-A177-3AD203B41FA5}">
                      <a16:colId xmlns:a16="http://schemas.microsoft.com/office/drawing/2014/main" val="1085494645"/>
                    </a:ext>
                  </a:extLst>
                </a:gridCol>
                <a:gridCol w="1108552">
                  <a:extLst>
                    <a:ext uri="{9D8B030D-6E8A-4147-A177-3AD203B41FA5}">
                      <a16:colId xmlns:a16="http://schemas.microsoft.com/office/drawing/2014/main" val="1885609703"/>
                    </a:ext>
                  </a:extLst>
                </a:gridCol>
              </a:tblGrid>
              <a:tr h="402828">
                <a:tc>
                  <a:txBody>
                    <a:bodyPr/>
                    <a:lstStyle/>
                    <a:p>
                      <a:pPr algn="ctr" fontAlgn="ctr"/>
                      <a:r>
                        <a:rPr lang="pt-BR" sz="1050" dirty="0">
                          <a:effectLst/>
                          <a:latin typeface="+mn-lt"/>
                        </a:rPr>
                        <a:t>Date</a:t>
                      </a:r>
                    </a:p>
                  </a:txBody>
                  <a:tcPr marL="39738" marR="39738" marT="19869" marB="19869" anchor="ctr"/>
                </a:tc>
                <a:tc>
                  <a:txBody>
                    <a:bodyPr/>
                    <a:lstStyle/>
                    <a:p>
                      <a:pPr algn="ctr" fontAlgn="ctr"/>
                      <a:r>
                        <a:rPr lang="pt-BR" sz="1050" dirty="0">
                          <a:effectLst/>
                          <a:latin typeface="+mn-lt"/>
                        </a:rPr>
                        <a:t>Time (UTC)</a:t>
                      </a:r>
                    </a:p>
                  </a:txBody>
                  <a:tcPr marL="39738" marR="39738" marT="19869" marB="19869" anchor="ctr"/>
                </a:tc>
                <a:tc>
                  <a:txBody>
                    <a:bodyPr/>
                    <a:lstStyle/>
                    <a:p>
                      <a:pPr algn="ctr" fontAlgn="ctr"/>
                      <a:r>
                        <a:rPr lang="pt-BR" sz="1050" dirty="0" err="1">
                          <a:effectLst/>
                          <a:latin typeface="+mn-lt"/>
                        </a:rPr>
                        <a:t>Booster_Version</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Launch_Site</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Payload</a:t>
                      </a:r>
                      <a:endParaRPr lang="pt-BR" sz="1050" dirty="0">
                        <a:effectLst/>
                        <a:latin typeface="+mn-lt"/>
                      </a:endParaRPr>
                    </a:p>
                  </a:txBody>
                  <a:tcPr marL="39738" marR="39738" marT="19869" marB="19869" anchor="ctr"/>
                </a:tc>
                <a:tc>
                  <a:txBody>
                    <a:bodyPr/>
                    <a:lstStyle/>
                    <a:p>
                      <a:pPr algn="ctr" fontAlgn="ctr"/>
                      <a:r>
                        <a:rPr lang="pt-BR" sz="1050" dirty="0">
                          <a:effectLst/>
                          <a:latin typeface="+mn-lt"/>
                        </a:rPr>
                        <a:t>PAYLOAD_MASS__KG_</a:t>
                      </a:r>
                    </a:p>
                  </a:txBody>
                  <a:tcPr marL="39738" marR="39738" marT="19869" marB="19869" anchor="ctr"/>
                </a:tc>
                <a:tc>
                  <a:txBody>
                    <a:bodyPr/>
                    <a:lstStyle/>
                    <a:p>
                      <a:pPr algn="ctr" fontAlgn="ctr"/>
                      <a:r>
                        <a:rPr lang="pt-BR" sz="1050" dirty="0">
                          <a:effectLst/>
                          <a:latin typeface="+mn-lt"/>
                        </a:rPr>
                        <a:t>Orbit</a:t>
                      </a:r>
                    </a:p>
                  </a:txBody>
                  <a:tcPr marL="39738" marR="39738" marT="19869" marB="19869" anchor="ctr"/>
                </a:tc>
                <a:tc>
                  <a:txBody>
                    <a:bodyPr/>
                    <a:lstStyle/>
                    <a:p>
                      <a:pPr algn="ctr" fontAlgn="ctr"/>
                      <a:r>
                        <a:rPr lang="pt-BR" sz="1050" dirty="0" err="1">
                          <a:effectLst/>
                          <a:latin typeface="+mn-lt"/>
                        </a:rPr>
                        <a:t>Customer</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Mission_Outcome</a:t>
                      </a:r>
                      <a:endParaRPr lang="pt-BR" sz="1050" dirty="0">
                        <a:effectLst/>
                        <a:latin typeface="+mn-lt"/>
                      </a:endParaRPr>
                    </a:p>
                  </a:txBody>
                  <a:tcPr marL="39738" marR="39738" marT="19869" marB="19869" anchor="ctr"/>
                </a:tc>
                <a:tc>
                  <a:txBody>
                    <a:bodyPr/>
                    <a:lstStyle/>
                    <a:p>
                      <a:pPr algn="ctr" fontAlgn="ctr"/>
                      <a:r>
                        <a:rPr lang="pt-BR" sz="1050" dirty="0" err="1">
                          <a:effectLst/>
                          <a:latin typeface="+mn-lt"/>
                        </a:rPr>
                        <a:t>Landing_Outcome</a:t>
                      </a:r>
                      <a:endParaRPr lang="pt-BR" sz="1050" dirty="0">
                        <a:effectLst/>
                        <a:latin typeface="+mn-lt"/>
                      </a:endParaRPr>
                    </a:p>
                  </a:txBody>
                  <a:tcPr marL="39738" marR="39738" marT="19869" marB="19869" anchor="ctr"/>
                </a:tc>
                <a:extLst>
                  <a:ext uri="{0D108BD9-81ED-4DB2-BD59-A6C34878D82A}">
                    <a16:rowId xmlns:a16="http://schemas.microsoft.com/office/drawing/2014/main" val="201915991"/>
                  </a:ext>
                </a:extLst>
              </a:tr>
              <a:tr h="652858">
                <a:tc>
                  <a:txBody>
                    <a:bodyPr/>
                    <a:lstStyle/>
                    <a:p>
                      <a:pPr algn="ctr"/>
                      <a:r>
                        <a:rPr lang="pt-BR" sz="1050" dirty="0">
                          <a:effectLst/>
                        </a:rPr>
                        <a:t>2010-06-04</a:t>
                      </a:r>
                    </a:p>
                  </a:txBody>
                  <a:tcPr marL="39738" marR="39738" marT="19869" marB="19869" anchor="ctr"/>
                </a:tc>
                <a:tc>
                  <a:txBody>
                    <a:bodyPr/>
                    <a:lstStyle/>
                    <a:p>
                      <a:pPr algn="ctr"/>
                      <a:r>
                        <a:rPr lang="pt-BR" sz="1050" dirty="0">
                          <a:effectLst/>
                        </a:rPr>
                        <a:t>18:45:00</a:t>
                      </a:r>
                    </a:p>
                  </a:txBody>
                  <a:tcPr marL="39738" marR="39738" marT="19869" marB="19869" anchor="ctr"/>
                </a:tc>
                <a:tc>
                  <a:txBody>
                    <a:bodyPr/>
                    <a:lstStyle/>
                    <a:p>
                      <a:pPr algn="ctr"/>
                      <a:r>
                        <a:rPr lang="pt-BR" sz="1050" dirty="0">
                          <a:effectLst/>
                        </a:rPr>
                        <a:t>F9 v1.0 B0003</a:t>
                      </a:r>
                    </a:p>
                  </a:txBody>
                  <a:tcPr marL="39738" marR="39738" marT="19869" marB="19869" anchor="ctr"/>
                </a:tc>
                <a:tc>
                  <a:txBody>
                    <a:bodyPr/>
                    <a:lstStyle/>
                    <a:p>
                      <a:pPr algn="ctr"/>
                      <a:r>
                        <a:rPr lang="pt-BR" sz="1050" dirty="0">
                          <a:effectLst/>
                        </a:rPr>
                        <a:t>CCAFS LC-40</a:t>
                      </a:r>
                    </a:p>
                  </a:txBody>
                  <a:tcPr marL="39738" marR="39738" marT="19869" marB="19869" anchor="ctr"/>
                </a:tc>
                <a:tc>
                  <a:txBody>
                    <a:bodyPr/>
                    <a:lstStyle/>
                    <a:p>
                      <a:pPr algn="ctr"/>
                      <a:r>
                        <a:rPr lang="pt-BR" sz="1050" dirty="0">
                          <a:effectLst/>
                        </a:rPr>
                        <a:t>Dragon </a:t>
                      </a:r>
                      <a:r>
                        <a:rPr lang="pt-BR" sz="1050" dirty="0" err="1">
                          <a:effectLst/>
                        </a:rPr>
                        <a:t>Spacecraft</a:t>
                      </a:r>
                      <a:r>
                        <a:rPr lang="pt-BR" sz="1050" dirty="0">
                          <a:effectLst/>
                        </a:rPr>
                        <a:t> </a:t>
                      </a:r>
                      <a:r>
                        <a:rPr lang="pt-BR" sz="1050" dirty="0" err="1">
                          <a:effectLst/>
                        </a:rPr>
                        <a:t>Qualification</a:t>
                      </a:r>
                      <a:r>
                        <a:rPr lang="pt-BR" sz="1050" dirty="0">
                          <a:effectLst/>
                        </a:rPr>
                        <a:t> Unit</a:t>
                      </a:r>
                    </a:p>
                  </a:txBody>
                  <a:tcPr marL="39738" marR="39738" marT="19869" marB="19869" anchor="ctr"/>
                </a:tc>
                <a:tc>
                  <a:txBody>
                    <a:bodyPr/>
                    <a:lstStyle/>
                    <a:p>
                      <a:pPr algn="ctr"/>
                      <a:r>
                        <a:rPr lang="pt-BR" sz="1050" dirty="0">
                          <a:effectLst/>
                        </a:rPr>
                        <a:t>0</a:t>
                      </a:r>
                    </a:p>
                  </a:txBody>
                  <a:tcPr marL="39738" marR="39738" marT="19869" marB="19869" anchor="ctr"/>
                </a:tc>
                <a:tc>
                  <a:txBody>
                    <a:bodyPr/>
                    <a:lstStyle/>
                    <a:p>
                      <a:pPr algn="ctr"/>
                      <a:r>
                        <a:rPr lang="pt-BR" sz="1050">
                          <a:effectLst/>
                        </a:rPr>
                        <a:t>LEO</a:t>
                      </a:r>
                    </a:p>
                  </a:txBody>
                  <a:tcPr marL="39738" marR="39738" marT="19869" marB="19869" anchor="ctr"/>
                </a:tc>
                <a:tc>
                  <a:txBody>
                    <a:bodyPr/>
                    <a:lstStyle/>
                    <a:p>
                      <a:pPr algn="ctr"/>
                      <a:r>
                        <a:rPr lang="pt-BR" sz="1050">
                          <a:effectLst/>
                        </a:rPr>
                        <a:t>SpaceX</a:t>
                      </a:r>
                    </a:p>
                  </a:txBody>
                  <a:tcPr marL="39738" marR="39738" marT="19869" marB="19869" anchor="ctr"/>
                </a:tc>
                <a:tc>
                  <a:txBody>
                    <a:bodyPr/>
                    <a:lstStyle/>
                    <a:p>
                      <a:pPr algn="ctr"/>
                      <a:r>
                        <a:rPr lang="pt-BR" sz="1050">
                          <a:effectLst/>
                        </a:rPr>
                        <a:t>Success</a:t>
                      </a:r>
                    </a:p>
                  </a:txBody>
                  <a:tcPr marL="39738" marR="39738" marT="19869" marB="19869" anchor="ctr"/>
                </a:tc>
                <a:tc>
                  <a:txBody>
                    <a:bodyPr/>
                    <a:lstStyle/>
                    <a:p>
                      <a:pPr algn="ctr"/>
                      <a:r>
                        <a:rPr lang="pt-BR" sz="1050">
                          <a:effectLst/>
                        </a:rPr>
                        <a:t>Failure (parachute)</a:t>
                      </a:r>
                    </a:p>
                  </a:txBody>
                  <a:tcPr marL="39738" marR="39738" marT="19869" marB="19869" anchor="ctr"/>
                </a:tc>
                <a:extLst>
                  <a:ext uri="{0D108BD9-81ED-4DB2-BD59-A6C34878D82A}">
                    <a16:rowId xmlns:a16="http://schemas.microsoft.com/office/drawing/2014/main" val="3462036073"/>
                  </a:ext>
                </a:extLst>
              </a:tr>
              <a:tr h="1027904">
                <a:tc>
                  <a:txBody>
                    <a:bodyPr/>
                    <a:lstStyle/>
                    <a:p>
                      <a:pPr algn="ctr"/>
                      <a:r>
                        <a:rPr lang="pt-BR" sz="1050" dirty="0">
                          <a:effectLst/>
                        </a:rPr>
                        <a:t>2010-12-08</a:t>
                      </a:r>
                    </a:p>
                  </a:txBody>
                  <a:tcPr marL="39738" marR="39738" marT="19869" marB="19869" anchor="ctr"/>
                </a:tc>
                <a:tc>
                  <a:txBody>
                    <a:bodyPr/>
                    <a:lstStyle/>
                    <a:p>
                      <a:pPr algn="ctr"/>
                      <a:r>
                        <a:rPr lang="pt-BR" sz="1050">
                          <a:effectLst/>
                        </a:rPr>
                        <a:t>15:43:00</a:t>
                      </a:r>
                    </a:p>
                  </a:txBody>
                  <a:tcPr marL="39738" marR="39738" marT="19869" marB="19869" anchor="ctr"/>
                </a:tc>
                <a:tc>
                  <a:txBody>
                    <a:bodyPr/>
                    <a:lstStyle/>
                    <a:p>
                      <a:pPr algn="ctr"/>
                      <a:r>
                        <a:rPr lang="pt-BR" sz="1050" dirty="0">
                          <a:effectLst/>
                        </a:rPr>
                        <a:t>F9 v1.0 B0004</a:t>
                      </a:r>
                    </a:p>
                  </a:txBody>
                  <a:tcPr marL="39738" marR="39738" marT="19869" marB="19869" anchor="ctr"/>
                </a:tc>
                <a:tc>
                  <a:txBody>
                    <a:bodyPr/>
                    <a:lstStyle/>
                    <a:p>
                      <a:pPr algn="ctr"/>
                      <a:r>
                        <a:rPr lang="pt-BR" sz="1050" dirty="0">
                          <a:effectLst/>
                        </a:rPr>
                        <a:t>CCAFS LC-40</a:t>
                      </a:r>
                    </a:p>
                  </a:txBody>
                  <a:tcPr marL="39738" marR="39738" marT="19869" marB="19869" anchor="ctr"/>
                </a:tc>
                <a:tc>
                  <a:txBody>
                    <a:bodyPr/>
                    <a:lstStyle/>
                    <a:p>
                      <a:pPr algn="ctr"/>
                      <a:r>
                        <a:rPr lang="en-US" sz="1050" dirty="0">
                          <a:effectLst/>
                        </a:rPr>
                        <a:t>Dragon demo flight C1, two CubeSats, barrel of </a:t>
                      </a:r>
                      <a:r>
                        <a:rPr lang="en-US" sz="1050" dirty="0" err="1">
                          <a:effectLst/>
                        </a:rPr>
                        <a:t>Brouere</a:t>
                      </a:r>
                      <a:r>
                        <a:rPr lang="en-US" sz="1050" dirty="0">
                          <a:effectLst/>
                        </a:rPr>
                        <a:t> cheese</a:t>
                      </a:r>
                    </a:p>
                  </a:txBody>
                  <a:tcPr marL="39738" marR="39738" marT="19869" marB="19869" anchor="ctr"/>
                </a:tc>
                <a:tc>
                  <a:txBody>
                    <a:bodyPr/>
                    <a:lstStyle/>
                    <a:p>
                      <a:pPr algn="ctr"/>
                      <a:r>
                        <a:rPr lang="pt-BR" sz="1050" dirty="0">
                          <a:effectLst/>
                        </a:rPr>
                        <a:t>0</a:t>
                      </a:r>
                    </a:p>
                  </a:txBody>
                  <a:tcPr marL="39738" marR="39738" marT="19869" marB="19869" anchor="ctr"/>
                </a:tc>
                <a:tc>
                  <a:txBody>
                    <a:bodyPr/>
                    <a:lstStyle/>
                    <a:p>
                      <a:pPr algn="ctr"/>
                      <a:r>
                        <a:rPr lang="pt-BR" sz="1050" dirty="0">
                          <a:effectLst/>
                        </a:rPr>
                        <a:t>LEO (ISS)</a:t>
                      </a:r>
                    </a:p>
                  </a:txBody>
                  <a:tcPr marL="39738" marR="39738" marT="19869" marB="19869" anchor="ctr"/>
                </a:tc>
                <a:tc>
                  <a:txBody>
                    <a:bodyPr/>
                    <a:lstStyle/>
                    <a:p>
                      <a:pPr algn="ctr"/>
                      <a:r>
                        <a:rPr lang="pt-BR" sz="1050">
                          <a:effectLst/>
                        </a:rPr>
                        <a:t>NASA (COTS) NRO</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err="1">
                          <a:effectLst/>
                        </a:rPr>
                        <a:t>Failure</a:t>
                      </a:r>
                      <a:r>
                        <a:rPr lang="pt-BR" sz="1050" dirty="0">
                          <a:effectLst/>
                        </a:rPr>
                        <a:t> (</a:t>
                      </a:r>
                      <a:r>
                        <a:rPr lang="pt-BR" sz="1050" dirty="0" err="1">
                          <a:effectLst/>
                        </a:rPr>
                        <a:t>parachute</a:t>
                      </a:r>
                      <a:r>
                        <a:rPr lang="pt-BR" sz="1050" dirty="0">
                          <a:effectLst/>
                        </a:rPr>
                        <a:t>)</a:t>
                      </a:r>
                    </a:p>
                  </a:txBody>
                  <a:tcPr marL="39738" marR="39738" marT="19869" marB="19869" anchor="ctr"/>
                </a:tc>
                <a:extLst>
                  <a:ext uri="{0D108BD9-81ED-4DB2-BD59-A6C34878D82A}">
                    <a16:rowId xmlns:a16="http://schemas.microsoft.com/office/drawing/2014/main" val="2219368963"/>
                  </a:ext>
                </a:extLst>
              </a:tr>
              <a:tr h="402828">
                <a:tc>
                  <a:txBody>
                    <a:bodyPr/>
                    <a:lstStyle/>
                    <a:p>
                      <a:pPr algn="ctr"/>
                      <a:r>
                        <a:rPr lang="pt-BR" sz="1050">
                          <a:effectLst/>
                        </a:rPr>
                        <a:t>2012-05-22</a:t>
                      </a:r>
                    </a:p>
                  </a:txBody>
                  <a:tcPr marL="39738" marR="39738" marT="19869" marB="19869" anchor="ctr"/>
                </a:tc>
                <a:tc>
                  <a:txBody>
                    <a:bodyPr/>
                    <a:lstStyle/>
                    <a:p>
                      <a:pPr algn="ctr"/>
                      <a:r>
                        <a:rPr lang="pt-BR" sz="1050">
                          <a:effectLst/>
                        </a:rPr>
                        <a:t>7:44:00</a:t>
                      </a:r>
                    </a:p>
                  </a:txBody>
                  <a:tcPr marL="39738" marR="39738" marT="19869" marB="19869" anchor="ctr"/>
                </a:tc>
                <a:tc>
                  <a:txBody>
                    <a:bodyPr/>
                    <a:lstStyle/>
                    <a:p>
                      <a:pPr algn="ctr"/>
                      <a:r>
                        <a:rPr lang="pt-BR" sz="1050">
                          <a:effectLst/>
                        </a:rPr>
                        <a:t>F9 v1.0 B0005</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Dragon demo flight C2</a:t>
                      </a:r>
                    </a:p>
                  </a:txBody>
                  <a:tcPr marL="39738" marR="39738" marT="19869" marB="19869" anchor="ctr"/>
                </a:tc>
                <a:tc>
                  <a:txBody>
                    <a:bodyPr/>
                    <a:lstStyle/>
                    <a:p>
                      <a:pPr algn="ctr"/>
                      <a:r>
                        <a:rPr lang="pt-BR" sz="1050">
                          <a:effectLst/>
                        </a:rPr>
                        <a:t>525</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dirty="0">
                          <a:effectLst/>
                        </a:rPr>
                        <a:t>NASA (COTS)</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2173034838"/>
                  </a:ext>
                </a:extLst>
              </a:tr>
              <a:tr h="277812">
                <a:tc>
                  <a:txBody>
                    <a:bodyPr/>
                    <a:lstStyle/>
                    <a:p>
                      <a:pPr algn="ctr"/>
                      <a:r>
                        <a:rPr lang="pt-BR" sz="1050">
                          <a:effectLst/>
                        </a:rPr>
                        <a:t>2012-10-08</a:t>
                      </a:r>
                    </a:p>
                  </a:txBody>
                  <a:tcPr marL="39738" marR="39738" marT="19869" marB="19869" anchor="ctr"/>
                </a:tc>
                <a:tc>
                  <a:txBody>
                    <a:bodyPr/>
                    <a:lstStyle/>
                    <a:p>
                      <a:pPr algn="ctr"/>
                      <a:r>
                        <a:rPr lang="pt-BR" sz="1050">
                          <a:effectLst/>
                        </a:rPr>
                        <a:t>0:35:00</a:t>
                      </a:r>
                    </a:p>
                  </a:txBody>
                  <a:tcPr marL="39738" marR="39738" marT="19869" marB="19869" anchor="ctr"/>
                </a:tc>
                <a:tc>
                  <a:txBody>
                    <a:bodyPr/>
                    <a:lstStyle/>
                    <a:p>
                      <a:pPr algn="ctr"/>
                      <a:r>
                        <a:rPr lang="pt-BR" sz="1050">
                          <a:effectLst/>
                        </a:rPr>
                        <a:t>F9 v1.0 B0006</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SpaceX CRS-1</a:t>
                      </a:r>
                    </a:p>
                  </a:txBody>
                  <a:tcPr marL="39738" marR="39738" marT="19869" marB="19869" anchor="ctr"/>
                </a:tc>
                <a:tc>
                  <a:txBody>
                    <a:bodyPr/>
                    <a:lstStyle/>
                    <a:p>
                      <a:pPr algn="ctr"/>
                      <a:r>
                        <a:rPr lang="pt-BR" sz="1050">
                          <a:effectLst/>
                        </a:rPr>
                        <a:t>500</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a:effectLst/>
                        </a:rPr>
                        <a:t>NASA (CRS)</a:t>
                      </a:r>
                    </a:p>
                  </a:txBody>
                  <a:tcPr marL="39738" marR="39738" marT="19869" marB="19869" anchor="ctr"/>
                </a:tc>
                <a:tc>
                  <a:txBody>
                    <a:bodyPr/>
                    <a:lstStyle/>
                    <a:p>
                      <a:pPr algn="ctr"/>
                      <a:r>
                        <a:rPr lang="pt-BR" sz="1050" dirty="0" err="1">
                          <a:effectLst/>
                        </a:rPr>
                        <a:t>Success</a:t>
                      </a:r>
                      <a:endParaRPr lang="pt-BR" sz="1050" dirty="0">
                        <a:effectLst/>
                      </a:endParaRP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3491787758"/>
                  </a:ext>
                </a:extLst>
              </a:tr>
              <a:tr h="277812">
                <a:tc>
                  <a:txBody>
                    <a:bodyPr/>
                    <a:lstStyle/>
                    <a:p>
                      <a:pPr algn="ctr"/>
                      <a:r>
                        <a:rPr lang="pt-BR" sz="1050">
                          <a:effectLst/>
                        </a:rPr>
                        <a:t>2013-03-01</a:t>
                      </a:r>
                    </a:p>
                  </a:txBody>
                  <a:tcPr marL="39738" marR="39738" marT="19869" marB="19869" anchor="ctr"/>
                </a:tc>
                <a:tc>
                  <a:txBody>
                    <a:bodyPr/>
                    <a:lstStyle/>
                    <a:p>
                      <a:pPr algn="ctr"/>
                      <a:r>
                        <a:rPr lang="pt-BR" sz="1050">
                          <a:effectLst/>
                        </a:rPr>
                        <a:t>15:10:00</a:t>
                      </a:r>
                    </a:p>
                  </a:txBody>
                  <a:tcPr marL="39738" marR="39738" marT="19869" marB="19869" anchor="ctr"/>
                </a:tc>
                <a:tc>
                  <a:txBody>
                    <a:bodyPr/>
                    <a:lstStyle/>
                    <a:p>
                      <a:pPr algn="ctr"/>
                      <a:r>
                        <a:rPr lang="pt-BR" sz="1050">
                          <a:effectLst/>
                        </a:rPr>
                        <a:t>F9 v1.0 B0007</a:t>
                      </a:r>
                    </a:p>
                  </a:txBody>
                  <a:tcPr marL="39738" marR="39738" marT="19869" marB="19869" anchor="ctr"/>
                </a:tc>
                <a:tc>
                  <a:txBody>
                    <a:bodyPr/>
                    <a:lstStyle/>
                    <a:p>
                      <a:pPr algn="ctr"/>
                      <a:r>
                        <a:rPr lang="pt-BR" sz="1050">
                          <a:effectLst/>
                        </a:rPr>
                        <a:t>CCAFS LC-40</a:t>
                      </a:r>
                    </a:p>
                  </a:txBody>
                  <a:tcPr marL="39738" marR="39738" marT="19869" marB="19869" anchor="ctr"/>
                </a:tc>
                <a:tc>
                  <a:txBody>
                    <a:bodyPr/>
                    <a:lstStyle/>
                    <a:p>
                      <a:pPr algn="ctr"/>
                      <a:r>
                        <a:rPr lang="pt-BR" sz="1050">
                          <a:effectLst/>
                        </a:rPr>
                        <a:t>SpaceX CRS-2</a:t>
                      </a:r>
                    </a:p>
                  </a:txBody>
                  <a:tcPr marL="39738" marR="39738" marT="19869" marB="19869" anchor="ctr"/>
                </a:tc>
                <a:tc>
                  <a:txBody>
                    <a:bodyPr/>
                    <a:lstStyle/>
                    <a:p>
                      <a:pPr algn="ctr"/>
                      <a:r>
                        <a:rPr lang="pt-BR" sz="1050">
                          <a:effectLst/>
                        </a:rPr>
                        <a:t>677</a:t>
                      </a:r>
                    </a:p>
                  </a:txBody>
                  <a:tcPr marL="39738" marR="39738" marT="19869" marB="19869" anchor="ctr"/>
                </a:tc>
                <a:tc>
                  <a:txBody>
                    <a:bodyPr/>
                    <a:lstStyle/>
                    <a:p>
                      <a:pPr algn="ctr"/>
                      <a:r>
                        <a:rPr lang="pt-BR" sz="1050">
                          <a:effectLst/>
                        </a:rPr>
                        <a:t>LEO (ISS)</a:t>
                      </a:r>
                    </a:p>
                  </a:txBody>
                  <a:tcPr marL="39738" marR="39738" marT="19869" marB="19869" anchor="ctr"/>
                </a:tc>
                <a:tc>
                  <a:txBody>
                    <a:bodyPr/>
                    <a:lstStyle/>
                    <a:p>
                      <a:pPr algn="ctr"/>
                      <a:r>
                        <a:rPr lang="pt-BR" sz="1050">
                          <a:effectLst/>
                        </a:rPr>
                        <a:t>NASA (CRS)</a:t>
                      </a:r>
                    </a:p>
                  </a:txBody>
                  <a:tcPr marL="39738" marR="39738" marT="19869" marB="19869" anchor="ctr"/>
                </a:tc>
                <a:tc>
                  <a:txBody>
                    <a:bodyPr/>
                    <a:lstStyle/>
                    <a:p>
                      <a:pPr algn="ctr"/>
                      <a:r>
                        <a:rPr lang="pt-BR" sz="1050">
                          <a:effectLst/>
                        </a:rPr>
                        <a:t>Success</a:t>
                      </a:r>
                    </a:p>
                  </a:txBody>
                  <a:tcPr marL="39738" marR="39738" marT="19869" marB="19869" anchor="ctr"/>
                </a:tc>
                <a:tc>
                  <a:txBody>
                    <a:bodyPr/>
                    <a:lstStyle/>
                    <a:p>
                      <a:pPr algn="ctr"/>
                      <a:r>
                        <a:rPr lang="pt-BR" sz="1050" dirty="0">
                          <a:effectLst/>
                        </a:rPr>
                        <a:t>No </a:t>
                      </a:r>
                      <a:r>
                        <a:rPr lang="pt-BR" sz="1050" dirty="0" err="1">
                          <a:effectLst/>
                        </a:rPr>
                        <a:t>attempt</a:t>
                      </a:r>
                      <a:endParaRPr lang="pt-BR" sz="1050" dirty="0">
                        <a:effectLst/>
                      </a:endParaRPr>
                    </a:p>
                  </a:txBody>
                  <a:tcPr marL="39738" marR="39738" marT="19869" marB="19869" anchor="ctr"/>
                </a:tc>
                <a:extLst>
                  <a:ext uri="{0D108BD9-81ED-4DB2-BD59-A6C34878D82A}">
                    <a16:rowId xmlns:a16="http://schemas.microsoft.com/office/drawing/2014/main" val="1147538984"/>
                  </a:ext>
                </a:extLst>
              </a:tr>
            </a:tbl>
          </a:graphicData>
        </a:graphic>
      </p:graphicFrame>
      <p:sp>
        <p:nvSpPr>
          <p:cNvPr id="8" name="CaixaDeTexto 7">
            <a:extLst>
              <a:ext uri="{FF2B5EF4-FFF2-40B4-BE49-F238E27FC236}">
                <a16:creationId xmlns:a16="http://schemas.microsoft.com/office/drawing/2014/main" id="{A014143B-E5BC-F5A2-7A23-F3DC2BB3C36B}"/>
              </a:ext>
            </a:extLst>
          </p:cNvPr>
          <p:cNvSpPr txBox="1"/>
          <p:nvPr/>
        </p:nvSpPr>
        <p:spPr>
          <a:xfrm>
            <a:off x="770010" y="5390476"/>
            <a:ext cx="8951960" cy="430887"/>
          </a:xfrm>
          <a:prstGeom prst="rect">
            <a:avLst/>
          </a:prstGeom>
          <a:noFill/>
        </p:spPr>
        <p:txBody>
          <a:bodyPr wrap="square" rtlCol="0">
            <a:spAutoFit/>
          </a:bodyPr>
          <a:lstStyle/>
          <a:p>
            <a:pPr marL="342900" indent="-342900">
              <a:buFont typeface="Arial" panose="020B0604020202020204" pitchFamily="34" charset="0"/>
              <a:buChar char="•"/>
            </a:pPr>
            <a:r>
              <a:rPr lang="pt-BR" sz="2200" dirty="0">
                <a:latin typeface="Abadi" panose="020B0604020104020204" pitchFamily="34" charset="0"/>
              </a:rPr>
              <a:t>Shows 5 </a:t>
            </a:r>
            <a:r>
              <a:rPr lang="pt-BR" sz="2200" dirty="0" err="1">
                <a:latin typeface="Abadi" panose="020B0604020104020204" pitchFamily="34" charset="0"/>
              </a:rPr>
              <a:t>records</a:t>
            </a:r>
            <a:r>
              <a:rPr lang="pt-BR" sz="2200" dirty="0">
                <a:latin typeface="Abadi" panose="020B0604020104020204" pitchFamily="34" charset="0"/>
              </a:rPr>
              <a:t> </a:t>
            </a:r>
            <a:r>
              <a:rPr lang="pt-BR" sz="2200" dirty="0" err="1">
                <a:latin typeface="Abadi" panose="020B0604020104020204" pitchFamily="34" charset="0"/>
              </a:rPr>
              <a:t>where</a:t>
            </a:r>
            <a:r>
              <a:rPr lang="pt-BR" sz="2200" dirty="0">
                <a:latin typeface="Abadi" panose="020B0604020104020204" pitchFamily="34" charset="0"/>
              </a:rPr>
              <a:t> </a:t>
            </a:r>
            <a:r>
              <a:rPr lang="pt-BR" sz="2200" dirty="0" err="1">
                <a:latin typeface="Abadi" panose="020B0604020104020204" pitchFamily="34" charset="0"/>
              </a:rPr>
              <a:t>the</a:t>
            </a:r>
            <a:r>
              <a:rPr lang="pt-BR" sz="2200" dirty="0">
                <a:latin typeface="Abadi" panose="020B0604020104020204" pitchFamily="34" charset="0"/>
              </a:rPr>
              <a:t> </a:t>
            </a:r>
            <a:r>
              <a:rPr lang="pt-BR" sz="2200" dirty="0" err="1">
                <a:latin typeface="Abadi" panose="020B0604020104020204" pitchFamily="34" charset="0"/>
              </a:rPr>
              <a:t>Launch</a:t>
            </a:r>
            <a:r>
              <a:rPr lang="pt-BR" sz="2200" dirty="0">
                <a:latin typeface="Abadi" panose="020B0604020104020204" pitchFamily="34" charset="0"/>
              </a:rPr>
              <a:t> Site </a:t>
            </a:r>
            <a:r>
              <a:rPr lang="pt-BR" sz="2200" dirty="0" err="1">
                <a:latin typeface="Abadi" panose="020B0604020104020204" pitchFamily="34" charset="0"/>
              </a:rPr>
              <a:t>Names</a:t>
            </a:r>
            <a:r>
              <a:rPr lang="pt-BR" sz="2200" dirty="0">
                <a:latin typeface="Abadi" panose="020B0604020104020204" pitchFamily="34" charset="0"/>
              </a:rPr>
              <a:t> </a:t>
            </a:r>
            <a:r>
              <a:rPr lang="pt-BR" sz="2200" dirty="0" err="1">
                <a:latin typeface="Abadi" panose="020B0604020104020204" pitchFamily="34" charset="0"/>
              </a:rPr>
              <a:t>begin</a:t>
            </a:r>
            <a:r>
              <a:rPr lang="pt-BR" sz="2200" dirty="0">
                <a:latin typeface="Abadi" panose="020B0604020104020204" pitchFamily="34" charset="0"/>
              </a:rPr>
              <a:t> </a:t>
            </a:r>
            <a:r>
              <a:rPr lang="pt-BR" sz="2200" dirty="0" err="1">
                <a:latin typeface="Abadi" panose="020B0604020104020204" pitchFamily="34" charset="0"/>
              </a:rPr>
              <a:t>with</a:t>
            </a:r>
            <a:r>
              <a:rPr lang="pt-BR" sz="2200" dirty="0">
                <a:latin typeface="Abadi" panose="020B0604020104020204" pitchFamily="34" charset="0"/>
              </a:rPr>
              <a:t>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25484" cy="549049"/>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SUM</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Customer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'NASA (CRS)'</a:t>
            </a:r>
            <a:endParaRPr lang="en-US" sz="1600" b="0" dirty="0">
              <a:solidFill>
                <a:srgbClr val="3B3B3B"/>
              </a:solidFill>
              <a:effectLst/>
              <a:latin typeface="JetBrains Mono" panose="02000009000000000000"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ela 1">
            <a:extLst>
              <a:ext uri="{FF2B5EF4-FFF2-40B4-BE49-F238E27FC236}">
                <a16:creationId xmlns:a16="http://schemas.microsoft.com/office/drawing/2014/main" id="{0322770E-DF4A-6B41-F5CE-22FEE9FB038E}"/>
              </a:ext>
            </a:extLst>
          </p:cNvPr>
          <p:cNvGraphicFramePr>
            <a:graphicFrameLocks noGrp="1"/>
          </p:cNvGraphicFramePr>
          <p:nvPr>
            <p:extLst>
              <p:ext uri="{D42A27DB-BD31-4B8C-83A1-F6EECF244321}">
                <p14:modId xmlns:p14="http://schemas.microsoft.com/office/powerpoint/2010/main" val="1455580795"/>
              </p:ext>
            </p:extLst>
          </p:nvPr>
        </p:nvGraphicFramePr>
        <p:xfrm>
          <a:off x="4492309" y="2517569"/>
          <a:ext cx="3071004" cy="670560"/>
        </p:xfrm>
        <a:graphic>
          <a:graphicData uri="http://schemas.openxmlformats.org/drawingml/2006/table">
            <a:tbl>
              <a:tblPr firstRow="1">
                <a:tableStyleId>{7DF18680-E054-41AD-8BC1-D1AEF772440D}</a:tableStyleId>
              </a:tblPr>
              <a:tblGrid>
                <a:gridCol w="3071004">
                  <a:extLst>
                    <a:ext uri="{9D8B030D-6E8A-4147-A177-3AD203B41FA5}">
                      <a16:colId xmlns:a16="http://schemas.microsoft.com/office/drawing/2014/main" val="1564747631"/>
                    </a:ext>
                  </a:extLst>
                </a:gridCol>
              </a:tblGrid>
              <a:tr h="0">
                <a:tc>
                  <a:txBody>
                    <a:bodyPr/>
                    <a:lstStyle/>
                    <a:p>
                      <a:pPr algn="ctr" fontAlgn="ctr"/>
                      <a:r>
                        <a:rPr lang="pt-BR" dirty="0">
                          <a:effectLst/>
                        </a:rPr>
                        <a:t>SUM(PAYLOAD_MASS__KG_)</a:t>
                      </a:r>
                    </a:p>
                  </a:txBody>
                  <a:tcPr marL="60960" marR="60960" marT="30480" marB="30480" anchor="ctr"/>
                </a:tc>
                <a:extLst>
                  <a:ext uri="{0D108BD9-81ED-4DB2-BD59-A6C34878D82A}">
                    <a16:rowId xmlns:a16="http://schemas.microsoft.com/office/drawing/2014/main" val="3440650604"/>
                  </a:ext>
                </a:extLst>
              </a:tr>
              <a:tr h="0">
                <a:tc>
                  <a:txBody>
                    <a:bodyPr/>
                    <a:lstStyle/>
                    <a:p>
                      <a:pPr algn="ctr"/>
                      <a:r>
                        <a:rPr lang="pt-BR" dirty="0">
                          <a:effectLst/>
                        </a:rPr>
                        <a:t>45596</a:t>
                      </a:r>
                    </a:p>
                  </a:txBody>
                  <a:tcPr marL="60960" marR="60960" marT="30480" marB="30480" anchor="ctr"/>
                </a:tc>
                <a:extLst>
                  <a:ext uri="{0D108BD9-81ED-4DB2-BD59-A6C34878D82A}">
                    <a16:rowId xmlns:a16="http://schemas.microsoft.com/office/drawing/2014/main" val="2096979789"/>
                  </a:ext>
                </a:extLst>
              </a:tr>
            </a:tbl>
          </a:graphicData>
        </a:graphic>
      </p:graphicFrame>
      <p:sp>
        <p:nvSpPr>
          <p:cNvPr id="7" name="CaixaDeTexto 6">
            <a:extLst>
              <a:ext uri="{FF2B5EF4-FFF2-40B4-BE49-F238E27FC236}">
                <a16:creationId xmlns:a16="http://schemas.microsoft.com/office/drawing/2014/main" id="{7BA06E9E-4D6D-B02C-B832-9173C1F88AFB}"/>
              </a:ext>
            </a:extLst>
          </p:cNvPr>
          <p:cNvSpPr txBox="1"/>
          <p:nvPr/>
        </p:nvSpPr>
        <p:spPr>
          <a:xfrm>
            <a:off x="770010" y="3670240"/>
            <a:ext cx="10625484"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total payload carried by boosters from NASA</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9844" y="1825625"/>
            <a:ext cx="11220707" cy="641530"/>
          </a:xfrm>
          <a:prstGeom prst="rect">
            <a:avLst/>
          </a:prstGeom>
        </p:spPr>
        <p:txBody>
          <a:bodyPr>
            <a:normAutofit/>
          </a:bodyPr>
          <a:lstStyle/>
          <a:p>
            <a:pPr>
              <a:lnSpc>
                <a:spcPts val="15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AVG</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'F9 v1.1'</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aixaDeTexto 5">
            <a:extLst>
              <a:ext uri="{FF2B5EF4-FFF2-40B4-BE49-F238E27FC236}">
                <a16:creationId xmlns:a16="http://schemas.microsoft.com/office/drawing/2014/main" id="{466BAF47-20E1-4624-1B54-536B7433B790}"/>
              </a:ext>
            </a:extLst>
          </p:cNvPr>
          <p:cNvSpPr txBox="1"/>
          <p:nvPr/>
        </p:nvSpPr>
        <p:spPr>
          <a:xfrm>
            <a:off x="519843" y="3882212"/>
            <a:ext cx="11220707"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average payload mass carried by booster version F9 v1.1</a:t>
            </a:r>
          </a:p>
        </p:txBody>
      </p:sp>
      <p:graphicFrame>
        <p:nvGraphicFramePr>
          <p:cNvPr id="9" name="Tabela 8">
            <a:extLst>
              <a:ext uri="{FF2B5EF4-FFF2-40B4-BE49-F238E27FC236}">
                <a16:creationId xmlns:a16="http://schemas.microsoft.com/office/drawing/2014/main" id="{2F4B28AC-7FBE-5370-C81D-B7B6B0CE0778}"/>
              </a:ext>
            </a:extLst>
          </p:cNvPr>
          <p:cNvGraphicFramePr>
            <a:graphicFrameLocks noGrp="1"/>
          </p:cNvGraphicFramePr>
          <p:nvPr>
            <p:extLst>
              <p:ext uri="{D42A27DB-BD31-4B8C-83A1-F6EECF244321}">
                <p14:modId xmlns:p14="http://schemas.microsoft.com/office/powerpoint/2010/main" val="1533814586"/>
              </p:ext>
            </p:extLst>
          </p:nvPr>
        </p:nvGraphicFramePr>
        <p:xfrm>
          <a:off x="4139756" y="2652832"/>
          <a:ext cx="3776110" cy="670560"/>
        </p:xfrm>
        <a:graphic>
          <a:graphicData uri="http://schemas.openxmlformats.org/drawingml/2006/table">
            <a:tbl>
              <a:tblPr firstRow="1">
                <a:tableStyleId>{7DF18680-E054-41AD-8BC1-D1AEF772440D}</a:tableStyleId>
              </a:tblPr>
              <a:tblGrid>
                <a:gridCol w="3776110">
                  <a:extLst>
                    <a:ext uri="{9D8B030D-6E8A-4147-A177-3AD203B41FA5}">
                      <a16:colId xmlns:a16="http://schemas.microsoft.com/office/drawing/2014/main" val="2096519940"/>
                    </a:ext>
                  </a:extLst>
                </a:gridCol>
              </a:tblGrid>
              <a:tr h="0">
                <a:tc>
                  <a:txBody>
                    <a:bodyPr/>
                    <a:lstStyle/>
                    <a:p>
                      <a:pPr algn="ctr" fontAlgn="ctr"/>
                      <a:r>
                        <a:rPr lang="pt-BR">
                          <a:effectLst/>
                        </a:rPr>
                        <a:t>AVG(PAYLOAD_MASS__KG_)</a:t>
                      </a:r>
                    </a:p>
                  </a:txBody>
                  <a:tcPr marL="60960" marR="60960" marT="30480" marB="30480" anchor="ctr"/>
                </a:tc>
                <a:extLst>
                  <a:ext uri="{0D108BD9-81ED-4DB2-BD59-A6C34878D82A}">
                    <a16:rowId xmlns:a16="http://schemas.microsoft.com/office/drawing/2014/main" val="105118540"/>
                  </a:ext>
                </a:extLst>
              </a:tr>
              <a:tr h="0">
                <a:tc>
                  <a:txBody>
                    <a:bodyPr/>
                    <a:lstStyle/>
                    <a:p>
                      <a:pPr algn="ctr"/>
                      <a:r>
                        <a:rPr lang="pt-BR" dirty="0">
                          <a:effectLst/>
                        </a:rPr>
                        <a:t>2928.4</a:t>
                      </a:r>
                    </a:p>
                  </a:txBody>
                  <a:tcPr marL="60960" marR="60960" marT="30480" marB="30480" anchor="ctr"/>
                </a:tc>
                <a:extLst>
                  <a:ext uri="{0D108BD9-81ED-4DB2-BD59-A6C34878D82A}">
                    <a16:rowId xmlns:a16="http://schemas.microsoft.com/office/drawing/2014/main" val="3440438636"/>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3337" y="1756613"/>
            <a:ext cx="11168948" cy="549049"/>
          </a:xfrm>
          <a:prstGeom prst="rect">
            <a:avLst/>
          </a:prstGeom>
        </p:spPr>
        <p:txBody>
          <a:bodyPr lIns="91440" tIns="45720" rIns="91440" bIns="45720" anchor="t">
            <a:normAutofit/>
          </a:bodyPr>
          <a:lstStyle/>
          <a:p>
            <a:pPr>
              <a:lnSpc>
                <a:spcPts val="1500"/>
              </a:lnSpc>
            </a:pPr>
            <a:r>
              <a:rPr lang="en-US" sz="2200" dirty="0">
                <a:solidFill>
                  <a:schemeClr val="accent3">
                    <a:lumMod val="25000"/>
                  </a:schemeClr>
                </a:solidFill>
                <a:latin typeface="Abadi"/>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MIN</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'Success (ground pad)'</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aixaDeTexto 5">
            <a:extLst>
              <a:ext uri="{FF2B5EF4-FFF2-40B4-BE49-F238E27FC236}">
                <a16:creationId xmlns:a16="http://schemas.microsoft.com/office/drawing/2014/main" id="{25C1383E-4E0F-CDE7-5284-95BF874EFD1E}"/>
              </a:ext>
            </a:extLst>
          </p:cNvPr>
          <p:cNvSpPr txBox="1"/>
          <p:nvPr/>
        </p:nvSpPr>
        <p:spPr>
          <a:xfrm>
            <a:off x="443337" y="3571659"/>
            <a:ext cx="11168948"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Find the dates of the first successful landing outcome on ground pad</a:t>
            </a:r>
          </a:p>
        </p:txBody>
      </p:sp>
      <p:graphicFrame>
        <p:nvGraphicFramePr>
          <p:cNvPr id="7" name="Tabela 6">
            <a:extLst>
              <a:ext uri="{FF2B5EF4-FFF2-40B4-BE49-F238E27FC236}">
                <a16:creationId xmlns:a16="http://schemas.microsoft.com/office/drawing/2014/main" id="{C732A6CD-A2E5-03E6-D806-556C1A7F7CE1}"/>
              </a:ext>
            </a:extLst>
          </p:cNvPr>
          <p:cNvGraphicFramePr>
            <a:graphicFrameLocks noGrp="1"/>
          </p:cNvGraphicFramePr>
          <p:nvPr>
            <p:extLst>
              <p:ext uri="{D42A27DB-BD31-4B8C-83A1-F6EECF244321}">
                <p14:modId xmlns:p14="http://schemas.microsoft.com/office/powerpoint/2010/main" val="3634164314"/>
              </p:ext>
            </p:extLst>
          </p:nvPr>
        </p:nvGraphicFramePr>
        <p:xfrm>
          <a:off x="5165888" y="2436756"/>
          <a:ext cx="1723845" cy="670560"/>
        </p:xfrm>
        <a:graphic>
          <a:graphicData uri="http://schemas.openxmlformats.org/drawingml/2006/table">
            <a:tbl>
              <a:tblPr firstRow="1">
                <a:tableStyleId>{7DF18680-E054-41AD-8BC1-D1AEF772440D}</a:tableStyleId>
              </a:tblPr>
              <a:tblGrid>
                <a:gridCol w="1723845">
                  <a:extLst>
                    <a:ext uri="{9D8B030D-6E8A-4147-A177-3AD203B41FA5}">
                      <a16:colId xmlns:a16="http://schemas.microsoft.com/office/drawing/2014/main" val="864674491"/>
                    </a:ext>
                  </a:extLst>
                </a:gridCol>
              </a:tblGrid>
              <a:tr h="0">
                <a:tc>
                  <a:txBody>
                    <a:bodyPr/>
                    <a:lstStyle/>
                    <a:p>
                      <a:pPr algn="ctr" fontAlgn="ctr"/>
                      <a:r>
                        <a:rPr lang="pt-BR">
                          <a:effectLst/>
                        </a:rPr>
                        <a:t>MIN(Date)</a:t>
                      </a:r>
                    </a:p>
                  </a:txBody>
                  <a:tcPr marL="60960" marR="60960" marT="30480" marB="30480" anchor="ctr"/>
                </a:tc>
                <a:extLst>
                  <a:ext uri="{0D108BD9-81ED-4DB2-BD59-A6C34878D82A}">
                    <a16:rowId xmlns:a16="http://schemas.microsoft.com/office/drawing/2014/main" val="3067640666"/>
                  </a:ext>
                </a:extLst>
              </a:tr>
              <a:tr h="0">
                <a:tc>
                  <a:txBody>
                    <a:bodyPr/>
                    <a:lstStyle/>
                    <a:p>
                      <a:pPr algn="ctr"/>
                      <a:r>
                        <a:rPr lang="pt-BR" dirty="0">
                          <a:effectLst/>
                        </a:rPr>
                        <a:t>2010-06-04</a:t>
                      </a:r>
                    </a:p>
                  </a:txBody>
                  <a:tcPr marL="60960" marR="60960" marT="30480" marB="30480" anchor="ctr"/>
                </a:tc>
                <a:extLst>
                  <a:ext uri="{0D108BD9-81ED-4DB2-BD59-A6C34878D82A}">
                    <a16:rowId xmlns:a16="http://schemas.microsoft.com/office/drawing/2014/main" val="1396149454"/>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133235"/>
          </a:xfrm>
          <a:prstGeom prst="rect">
            <a:avLst/>
          </a:prstGeom>
        </p:spPr>
        <p:txBody>
          <a:bodyPr lIns="91440" tIns="45720" rIns="91440" bIns="45720" anchor="t">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'Success (drone ship)'</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&gt;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4000</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&lt;</a:t>
            </a:r>
            <a:r>
              <a:rPr lang="en-US" sz="1600" b="0" dirty="0">
                <a:solidFill>
                  <a:srgbClr val="3B3B3B"/>
                </a:solidFill>
                <a:effectLst/>
                <a:latin typeface="JetBrains Mono" panose="02000009000000000000" pitchFamily="49" charset="0"/>
              </a:rPr>
              <a:t> </a:t>
            </a:r>
            <a:r>
              <a:rPr lang="en-US" sz="1600" b="0" dirty="0">
                <a:solidFill>
                  <a:srgbClr val="098658"/>
                </a:solidFill>
                <a:effectLst/>
                <a:latin typeface="JetBrains Mono" panose="02000009000000000000" pitchFamily="49" charset="0"/>
              </a:rPr>
              <a:t>6000</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aixaDeTexto 2">
            <a:extLst>
              <a:ext uri="{FF2B5EF4-FFF2-40B4-BE49-F238E27FC236}">
                <a16:creationId xmlns:a16="http://schemas.microsoft.com/office/drawing/2014/main" id="{80F1E6E1-026C-2715-901C-D8F2662F20F9}"/>
              </a:ext>
            </a:extLst>
          </p:cNvPr>
          <p:cNvSpPr txBox="1"/>
          <p:nvPr/>
        </p:nvSpPr>
        <p:spPr>
          <a:xfrm>
            <a:off x="770009" y="4999054"/>
            <a:ext cx="10515600"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graphicFrame>
        <p:nvGraphicFramePr>
          <p:cNvPr id="6" name="Tabela 5">
            <a:extLst>
              <a:ext uri="{FF2B5EF4-FFF2-40B4-BE49-F238E27FC236}">
                <a16:creationId xmlns:a16="http://schemas.microsoft.com/office/drawing/2014/main" id="{8502279D-B84F-4D18-63D7-4DE41A3208F6}"/>
              </a:ext>
            </a:extLst>
          </p:cNvPr>
          <p:cNvGraphicFramePr>
            <a:graphicFrameLocks noGrp="1"/>
          </p:cNvGraphicFramePr>
          <p:nvPr>
            <p:extLst>
              <p:ext uri="{D42A27DB-BD31-4B8C-83A1-F6EECF244321}">
                <p14:modId xmlns:p14="http://schemas.microsoft.com/office/powerpoint/2010/main" val="1307822446"/>
              </p:ext>
            </p:extLst>
          </p:nvPr>
        </p:nvGraphicFramePr>
        <p:xfrm>
          <a:off x="4777697" y="3065576"/>
          <a:ext cx="2500223" cy="1676400"/>
        </p:xfrm>
        <a:graphic>
          <a:graphicData uri="http://schemas.openxmlformats.org/drawingml/2006/table">
            <a:tbl>
              <a:tblPr firstRow="1">
                <a:tableStyleId>{7DF18680-E054-41AD-8BC1-D1AEF772440D}</a:tableStyleId>
              </a:tblPr>
              <a:tblGrid>
                <a:gridCol w="2500223">
                  <a:extLst>
                    <a:ext uri="{9D8B030D-6E8A-4147-A177-3AD203B41FA5}">
                      <a16:colId xmlns:a16="http://schemas.microsoft.com/office/drawing/2014/main" val="1122788532"/>
                    </a:ext>
                  </a:extLst>
                </a:gridCol>
              </a:tblGrid>
              <a:tr h="0">
                <a:tc>
                  <a:txBody>
                    <a:bodyPr/>
                    <a:lstStyle/>
                    <a:p>
                      <a:pPr algn="ctr" fontAlgn="ctr"/>
                      <a:r>
                        <a:rPr lang="pt-BR">
                          <a:effectLst/>
                        </a:rPr>
                        <a:t>Booster_Version</a:t>
                      </a:r>
                    </a:p>
                  </a:txBody>
                  <a:tcPr marL="60960" marR="60960" marT="30480" marB="30480" anchor="ctr"/>
                </a:tc>
                <a:extLst>
                  <a:ext uri="{0D108BD9-81ED-4DB2-BD59-A6C34878D82A}">
                    <a16:rowId xmlns:a16="http://schemas.microsoft.com/office/drawing/2014/main" val="2938284457"/>
                  </a:ext>
                </a:extLst>
              </a:tr>
              <a:tr h="0">
                <a:tc>
                  <a:txBody>
                    <a:bodyPr/>
                    <a:lstStyle/>
                    <a:p>
                      <a:pPr algn="ctr"/>
                      <a:r>
                        <a:rPr lang="pt-BR">
                          <a:effectLst/>
                        </a:rPr>
                        <a:t>F9 FT B1022</a:t>
                      </a:r>
                    </a:p>
                  </a:txBody>
                  <a:tcPr marL="60960" marR="60960" marT="30480" marB="30480" anchor="ctr"/>
                </a:tc>
                <a:extLst>
                  <a:ext uri="{0D108BD9-81ED-4DB2-BD59-A6C34878D82A}">
                    <a16:rowId xmlns:a16="http://schemas.microsoft.com/office/drawing/2014/main" val="3450523235"/>
                  </a:ext>
                </a:extLst>
              </a:tr>
              <a:tr h="0">
                <a:tc>
                  <a:txBody>
                    <a:bodyPr/>
                    <a:lstStyle/>
                    <a:p>
                      <a:pPr algn="ctr"/>
                      <a:r>
                        <a:rPr lang="pt-BR">
                          <a:effectLst/>
                        </a:rPr>
                        <a:t>F9 FT B1026</a:t>
                      </a:r>
                    </a:p>
                  </a:txBody>
                  <a:tcPr marL="60960" marR="60960" marT="30480" marB="30480" anchor="ctr"/>
                </a:tc>
                <a:extLst>
                  <a:ext uri="{0D108BD9-81ED-4DB2-BD59-A6C34878D82A}">
                    <a16:rowId xmlns:a16="http://schemas.microsoft.com/office/drawing/2014/main" val="670162957"/>
                  </a:ext>
                </a:extLst>
              </a:tr>
              <a:tr h="0">
                <a:tc>
                  <a:txBody>
                    <a:bodyPr/>
                    <a:lstStyle/>
                    <a:p>
                      <a:pPr algn="ctr"/>
                      <a:r>
                        <a:rPr lang="pt-BR">
                          <a:effectLst/>
                        </a:rPr>
                        <a:t>F9 FT B1021.2</a:t>
                      </a:r>
                    </a:p>
                  </a:txBody>
                  <a:tcPr marL="60960" marR="60960" marT="30480" marB="30480" anchor="ctr"/>
                </a:tc>
                <a:extLst>
                  <a:ext uri="{0D108BD9-81ED-4DB2-BD59-A6C34878D82A}">
                    <a16:rowId xmlns:a16="http://schemas.microsoft.com/office/drawing/2014/main" val="3771547854"/>
                  </a:ext>
                </a:extLst>
              </a:tr>
              <a:tr h="0">
                <a:tc>
                  <a:txBody>
                    <a:bodyPr/>
                    <a:lstStyle/>
                    <a:p>
                      <a:pPr algn="ctr"/>
                      <a:r>
                        <a:rPr lang="pt-BR" dirty="0">
                          <a:effectLst/>
                        </a:rPr>
                        <a:t>F9 FT B1031.2</a:t>
                      </a:r>
                    </a:p>
                  </a:txBody>
                  <a:tcPr marL="60960" marR="60960" marT="30480" marB="30480" anchor="ctr"/>
                </a:tc>
                <a:extLst>
                  <a:ext uri="{0D108BD9-81ED-4DB2-BD59-A6C34878D82A}">
                    <a16:rowId xmlns:a16="http://schemas.microsoft.com/office/drawing/2014/main" val="399768446"/>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8206"/>
            <a:ext cx="10599605" cy="995213"/>
          </a:xfrm>
          <a:prstGeom prst="rect">
            <a:avLst/>
          </a:prstGeom>
        </p:spPr>
        <p:txBody>
          <a:bodyPr>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COUNT</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GROUP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aixaDeTexto 5">
            <a:extLst>
              <a:ext uri="{FF2B5EF4-FFF2-40B4-BE49-F238E27FC236}">
                <a16:creationId xmlns:a16="http://schemas.microsoft.com/office/drawing/2014/main" id="{FBA2604E-BFD2-60D5-3E0B-C2C5E47A00A6}"/>
              </a:ext>
            </a:extLst>
          </p:cNvPr>
          <p:cNvSpPr txBox="1"/>
          <p:nvPr/>
        </p:nvSpPr>
        <p:spPr>
          <a:xfrm>
            <a:off x="770011" y="5959939"/>
            <a:ext cx="9883612"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Calculate the total number of successful and failure mission outcomes</a:t>
            </a:r>
          </a:p>
        </p:txBody>
      </p:sp>
      <p:graphicFrame>
        <p:nvGraphicFramePr>
          <p:cNvPr id="7" name="Tabela 6">
            <a:extLst>
              <a:ext uri="{FF2B5EF4-FFF2-40B4-BE49-F238E27FC236}">
                <a16:creationId xmlns:a16="http://schemas.microsoft.com/office/drawing/2014/main" id="{878BB89B-C6AC-0446-5258-F1D510EDEFB1}"/>
              </a:ext>
            </a:extLst>
          </p:cNvPr>
          <p:cNvGraphicFramePr>
            <a:graphicFrameLocks noGrp="1"/>
          </p:cNvGraphicFramePr>
          <p:nvPr>
            <p:extLst>
              <p:ext uri="{D42A27DB-BD31-4B8C-83A1-F6EECF244321}">
                <p14:modId xmlns:p14="http://schemas.microsoft.com/office/powerpoint/2010/main" val="2873261740"/>
              </p:ext>
            </p:extLst>
          </p:nvPr>
        </p:nvGraphicFramePr>
        <p:xfrm>
          <a:off x="2658528" y="2533758"/>
          <a:ext cx="6738566" cy="3304596"/>
        </p:xfrm>
        <a:graphic>
          <a:graphicData uri="http://schemas.openxmlformats.org/drawingml/2006/table">
            <a:tbl>
              <a:tblPr firstRow="1">
                <a:tableStyleId>{7DF18680-E054-41AD-8BC1-D1AEF772440D}</a:tableStyleId>
              </a:tblPr>
              <a:tblGrid>
                <a:gridCol w="3369283">
                  <a:extLst>
                    <a:ext uri="{9D8B030D-6E8A-4147-A177-3AD203B41FA5}">
                      <a16:colId xmlns:a16="http://schemas.microsoft.com/office/drawing/2014/main" val="153417185"/>
                    </a:ext>
                  </a:extLst>
                </a:gridCol>
                <a:gridCol w="3369283">
                  <a:extLst>
                    <a:ext uri="{9D8B030D-6E8A-4147-A177-3AD203B41FA5}">
                      <a16:colId xmlns:a16="http://schemas.microsoft.com/office/drawing/2014/main" val="1503266946"/>
                    </a:ext>
                  </a:extLst>
                </a:gridCol>
              </a:tblGrid>
              <a:tr h="275383">
                <a:tc>
                  <a:txBody>
                    <a:bodyPr/>
                    <a:lstStyle/>
                    <a:p>
                      <a:pPr algn="ctr" fontAlgn="ctr"/>
                      <a:r>
                        <a:rPr lang="pt-BR" sz="1400" dirty="0" err="1">
                          <a:effectLst/>
                        </a:rPr>
                        <a:t>Landing_Outcome</a:t>
                      </a:r>
                      <a:endParaRPr lang="pt-BR" sz="1400" dirty="0">
                        <a:effectLst/>
                      </a:endParaRPr>
                    </a:p>
                  </a:txBody>
                  <a:tcPr marL="60960" marR="60960" marT="30480" marB="30480" anchor="ctr"/>
                </a:tc>
                <a:tc>
                  <a:txBody>
                    <a:bodyPr/>
                    <a:lstStyle/>
                    <a:p>
                      <a:pPr algn="ctr" fontAlgn="ctr"/>
                      <a:r>
                        <a:rPr lang="pt-BR" sz="1400">
                          <a:effectLst/>
                        </a:rPr>
                        <a:t>OutcomeCount</a:t>
                      </a:r>
                    </a:p>
                  </a:txBody>
                  <a:tcPr marL="60960" marR="60960" marT="30480" marB="30480" anchor="ctr"/>
                </a:tc>
                <a:extLst>
                  <a:ext uri="{0D108BD9-81ED-4DB2-BD59-A6C34878D82A}">
                    <a16:rowId xmlns:a16="http://schemas.microsoft.com/office/drawing/2014/main" val="1730893836"/>
                  </a:ext>
                </a:extLst>
              </a:tr>
              <a:tr h="275383">
                <a:tc>
                  <a:txBody>
                    <a:bodyPr/>
                    <a:lstStyle/>
                    <a:p>
                      <a:pPr algn="ctr"/>
                      <a:r>
                        <a:rPr lang="pt-BR" sz="1400" dirty="0" err="1">
                          <a:effectLst/>
                        </a:rPr>
                        <a:t>Controlled</a:t>
                      </a:r>
                      <a:r>
                        <a:rPr lang="pt-BR" sz="1400" dirty="0">
                          <a:effectLst/>
                        </a:rPr>
                        <a:t> (</a:t>
                      </a:r>
                      <a:r>
                        <a:rPr lang="pt-BR" sz="1400" dirty="0" err="1">
                          <a:effectLst/>
                        </a:rPr>
                        <a:t>ocean</a:t>
                      </a:r>
                      <a:r>
                        <a:rPr lang="pt-BR" sz="1400" dirty="0">
                          <a:effectLst/>
                        </a:rPr>
                        <a:t>)</a:t>
                      </a:r>
                    </a:p>
                  </a:txBody>
                  <a:tcPr marL="60960" marR="60960" marT="30480" marB="30480" anchor="ctr"/>
                </a:tc>
                <a:tc>
                  <a:txBody>
                    <a:bodyPr/>
                    <a:lstStyle/>
                    <a:p>
                      <a:pPr algn="ctr"/>
                      <a:r>
                        <a:rPr lang="pt-BR" sz="1400">
                          <a:effectLst/>
                        </a:rPr>
                        <a:t>5</a:t>
                      </a:r>
                    </a:p>
                  </a:txBody>
                  <a:tcPr marL="60960" marR="60960" marT="30480" marB="30480" anchor="ctr"/>
                </a:tc>
                <a:extLst>
                  <a:ext uri="{0D108BD9-81ED-4DB2-BD59-A6C34878D82A}">
                    <a16:rowId xmlns:a16="http://schemas.microsoft.com/office/drawing/2014/main" val="1091587644"/>
                  </a:ext>
                </a:extLst>
              </a:tr>
              <a:tr h="275383">
                <a:tc>
                  <a:txBody>
                    <a:bodyPr/>
                    <a:lstStyle/>
                    <a:p>
                      <a:pPr algn="ctr"/>
                      <a:r>
                        <a:rPr lang="pt-BR" sz="1400">
                          <a:effectLst/>
                        </a:rPr>
                        <a:t>Failure</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2459011566"/>
                  </a:ext>
                </a:extLst>
              </a:tr>
              <a:tr h="275383">
                <a:tc>
                  <a:txBody>
                    <a:bodyPr/>
                    <a:lstStyle/>
                    <a:p>
                      <a:pPr algn="ctr"/>
                      <a:r>
                        <a:rPr lang="pt-BR" sz="1400">
                          <a:effectLst/>
                        </a:rPr>
                        <a:t>Failure (drone ship)</a:t>
                      </a:r>
                    </a:p>
                  </a:txBody>
                  <a:tcPr marL="60960" marR="60960" marT="30480" marB="30480" anchor="ctr"/>
                </a:tc>
                <a:tc>
                  <a:txBody>
                    <a:bodyPr/>
                    <a:lstStyle/>
                    <a:p>
                      <a:pPr algn="ctr"/>
                      <a:r>
                        <a:rPr lang="pt-BR" sz="1400" dirty="0">
                          <a:effectLst/>
                        </a:rPr>
                        <a:t>5</a:t>
                      </a:r>
                    </a:p>
                  </a:txBody>
                  <a:tcPr marL="60960" marR="60960" marT="30480" marB="30480" anchor="ctr"/>
                </a:tc>
                <a:extLst>
                  <a:ext uri="{0D108BD9-81ED-4DB2-BD59-A6C34878D82A}">
                    <a16:rowId xmlns:a16="http://schemas.microsoft.com/office/drawing/2014/main" val="2487276492"/>
                  </a:ext>
                </a:extLst>
              </a:tr>
              <a:tr h="275383">
                <a:tc>
                  <a:txBody>
                    <a:bodyPr/>
                    <a:lstStyle/>
                    <a:p>
                      <a:pPr algn="ctr"/>
                      <a:r>
                        <a:rPr lang="pt-BR" sz="1400">
                          <a:effectLst/>
                        </a:rPr>
                        <a:t>Failure (parachute)</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3897907031"/>
                  </a:ext>
                </a:extLst>
              </a:tr>
              <a:tr h="275383">
                <a:tc>
                  <a:txBody>
                    <a:bodyPr/>
                    <a:lstStyle/>
                    <a:p>
                      <a:pPr algn="ctr"/>
                      <a:r>
                        <a:rPr lang="pt-BR" sz="1400">
                          <a:effectLst/>
                        </a:rPr>
                        <a:t>No attempt</a:t>
                      </a:r>
                    </a:p>
                  </a:txBody>
                  <a:tcPr marL="60960" marR="60960" marT="30480" marB="30480" anchor="ctr"/>
                </a:tc>
                <a:tc>
                  <a:txBody>
                    <a:bodyPr/>
                    <a:lstStyle/>
                    <a:p>
                      <a:pPr algn="ctr"/>
                      <a:r>
                        <a:rPr lang="pt-BR" sz="1400" dirty="0">
                          <a:effectLst/>
                        </a:rPr>
                        <a:t>21</a:t>
                      </a:r>
                    </a:p>
                  </a:txBody>
                  <a:tcPr marL="60960" marR="60960" marT="30480" marB="30480" anchor="ctr"/>
                </a:tc>
                <a:extLst>
                  <a:ext uri="{0D108BD9-81ED-4DB2-BD59-A6C34878D82A}">
                    <a16:rowId xmlns:a16="http://schemas.microsoft.com/office/drawing/2014/main" val="1057283007"/>
                  </a:ext>
                </a:extLst>
              </a:tr>
              <a:tr h="275383">
                <a:tc>
                  <a:txBody>
                    <a:bodyPr/>
                    <a:lstStyle/>
                    <a:p>
                      <a:pPr algn="ctr"/>
                      <a:r>
                        <a:rPr lang="pt-BR" sz="1400">
                          <a:effectLst/>
                        </a:rPr>
                        <a:t>No attempt</a:t>
                      </a:r>
                    </a:p>
                  </a:txBody>
                  <a:tcPr marL="60960" marR="60960" marT="30480" marB="30480" anchor="ctr"/>
                </a:tc>
                <a:tc>
                  <a:txBody>
                    <a:bodyPr/>
                    <a:lstStyle/>
                    <a:p>
                      <a:pPr algn="ctr"/>
                      <a:r>
                        <a:rPr lang="pt-BR" sz="1400">
                          <a:effectLst/>
                        </a:rPr>
                        <a:t>1</a:t>
                      </a:r>
                    </a:p>
                  </a:txBody>
                  <a:tcPr marL="60960" marR="60960" marT="30480" marB="30480" anchor="ctr"/>
                </a:tc>
                <a:extLst>
                  <a:ext uri="{0D108BD9-81ED-4DB2-BD59-A6C34878D82A}">
                    <a16:rowId xmlns:a16="http://schemas.microsoft.com/office/drawing/2014/main" val="2955273769"/>
                  </a:ext>
                </a:extLst>
              </a:tr>
              <a:tr h="275383">
                <a:tc>
                  <a:txBody>
                    <a:bodyPr/>
                    <a:lstStyle/>
                    <a:p>
                      <a:pPr algn="ctr"/>
                      <a:r>
                        <a:rPr lang="pt-BR" sz="1400">
                          <a:effectLst/>
                        </a:rPr>
                        <a:t>Precluded (drone ship)</a:t>
                      </a:r>
                    </a:p>
                  </a:txBody>
                  <a:tcPr marL="60960" marR="60960" marT="30480" marB="30480" anchor="ctr"/>
                </a:tc>
                <a:tc>
                  <a:txBody>
                    <a:bodyPr/>
                    <a:lstStyle/>
                    <a:p>
                      <a:pPr algn="ctr"/>
                      <a:r>
                        <a:rPr lang="pt-BR" sz="1400">
                          <a:effectLst/>
                        </a:rPr>
                        <a:t>1</a:t>
                      </a:r>
                    </a:p>
                  </a:txBody>
                  <a:tcPr marL="60960" marR="60960" marT="30480" marB="30480" anchor="ctr"/>
                </a:tc>
                <a:extLst>
                  <a:ext uri="{0D108BD9-81ED-4DB2-BD59-A6C34878D82A}">
                    <a16:rowId xmlns:a16="http://schemas.microsoft.com/office/drawing/2014/main" val="1172190709"/>
                  </a:ext>
                </a:extLst>
              </a:tr>
              <a:tr h="275383">
                <a:tc>
                  <a:txBody>
                    <a:bodyPr/>
                    <a:lstStyle/>
                    <a:p>
                      <a:pPr algn="ctr"/>
                      <a:r>
                        <a:rPr lang="pt-BR" sz="1400">
                          <a:effectLst/>
                        </a:rPr>
                        <a:t>Success</a:t>
                      </a:r>
                    </a:p>
                  </a:txBody>
                  <a:tcPr marL="60960" marR="60960" marT="30480" marB="30480" anchor="ctr"/>
                </a:tc>
                <a:tc>
                  <a:txBody>
                    <a:bodyPr/>
                    <a:lstStyle/>
                    <a:p>
                      <a:pPr algn="ctr"/>
                      <a:r>
                        <a:rPr lang="pt-BR" sz="1400" dirty="0">
                          <a:effectLst/>
                        </a:rPr>
                        <a:t>38</a:t>
                      </a:r>
                    </a:p>
                  </a:txBody>
                  <a:tcPr marL="60960" marR="60960" marT="30480" marB="30480" anchor="ctr"/>
                </a:tc>
                <a:extLst>
                  <a:ext uri="{0D108BD9-81ED-4DB2-BD59-A6C34878D82A}">
                    <a16:rowId xmlns:a16="http://schemas.microsoft.com/office/drawing/2014/main" val="3484017323"/>
                  </a:ext>
                </a:extLst>
              </a:tr>
              <a:tr h="275383">
                <a:tc>
                  <a:txBody>
                    <a:bodyPr/>
                    <a:lstStyle/>
                    <a:p>
                      <a:pPr algn="ctr"/>
                      <a:r>
                        <a:rPr lang="pt-BR" sz="1400">
                          <a:effectLst/>
                        </a:rPr>
                        <a:t>Success (drone ship)</a:t>
                      </a:r>
                    </a:p>
                  </a:txBody>
                  <a:tcPr marL="60960" marR="60960" marT="30480" marB="30480" anchor="ctr"/>
                </a:tc>
                <a:tc>
                  <a:txBody>
                    <a:bodyPr/>
                    <a:lstStyle/>
                    <a:p>
                      <a:pPr algn="ctr"/>
                      <a:r>
                        <a:rPr lang="pt-BR" sz="1400" dirty="0">
                          <a:effectLst/>
                        </a:rPr>
                        <a:t>14</a:t>
                      </a:r>
                    </a:p>
                  </a:txBody>
                  <a:tcPr marL="60960" marR="60960" marT="30480" marB="30480" anchor="ctr"/>
                </a:tc>
                <a:extLst>
                  <a:ext uri="{0D108BD9-81ED-4DB2-BD59-A6C34878D82A}">
                    <a16:rowId xmlns:a16="http://schemas.microsoft.com/office/drawing/2014/main" val="3667130041"/>
                  </a:ext>
                </a:extLst>
              </a:tr>
              <a:tr h="275383">
                <a:tc>
                  <a:txBody>
                    <a:bodyPr/>
                    <a:lstStyle/>
                    <a:p>
                      <a:pPr algn="ctr"/>
                      <a:r>
                        <a:rPr lang="pt-BR" sz="1400">
                          <a:effectLst/>
                        </a:rPr>
                        <a:t>Success (ground pad)</a:t>
                      </a:r>
                    </a:p>
                  </a:txBody>
                  <a:tcPr marL="60960" marR="60960" marT="30480" marB="30480" anchor="ctr"/>
                </a:tc>
                <a:tc>
                  <a:txBody>
                    <a:bodyPr/>
                    <a:lstStyle/>
                    <a:p>
                      <a:pPr algn="ctr"/>
                      <a:r>
                        <a:rPr lang="pt-BR" sz="1400" dirty="0">
                          <a:effectLst/>
                        </a:rPr>
                        <a:t>9</a:t>
                      </a:r>
                    </a:p>
                  </a:txBody>
                  <a:tcPr marL="60960" marR="60960" marT="30480" marB="30480" anchor="ctr"/>
                </a:tc>
                <a:extLst>
                  <a:ext uri="{0D108BD9-81ED-4DB2-BD59-A6C34878D82A}">
                    <a16:rowId xmlns:a16="http://schemas.microsoft.com/office/drawing/2014/main" val="2066631442"/>
                  </a:ext>
                </a:extLst>
              </a:tr>
              <a:tr h="275383">
                <a:tc>
                  <a:txBody>
                    <a:bodyPr/>
                    <a:lstStyle/>
                    <a:p>
                      <a:pPr algn="ctr"/>
                      <a:r>
                        <a:rPr lang="pt-BR" sz="1400">
                          <a:effectLst/>
                        </a:rPr>
                        <a:t>Uncontrolled (ocean)</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508815652"/>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646" y="2410652"/>
            <a:ext cx="10326708" cy="31671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aims to predict the success of SpaceX rocket launches. Data was collected from the SpaceX REST API and web scraping. After data wrangling and exploratory data analysis (EDA) using SQL and visualizations, we built and evaluated several classification models. The results indicate that launch site, payload mass, and orbit type are significant factors in determining launch success. An interactive dashboard was also developed to visualize these findings.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977" y="2299158"/>
            <a:ext cx="7015022" cy="1478292"/>
          </a:xfrm>
          <a:prstGeom prst="rect">
            <a:avLst/>
          </a:prstGeom>
        </p:spPr>
        <p:txBody>
          <a:bodyPr>
            <a:normAutofit/>
          </a:bodyPr>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PAYLOAD_MASS__KG_ </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MAX</a:t>
            </a:r>
            <a:r>
              <a:rPr lang="en-US" sz="1600" b="0" dirty="0">
                <a:solidFill>
                  <a:srgbClr val="3B3B3B"/>
                </a:solidFill>
                <a:effectLst/>
                <a:latin typeface="JetBrains Mono" panose="02000009000000000000" pitchFamily="49" charset="0"/>
              </a:rPr>
              <a:t>(PAYLOAD_MASS__KG_)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aixaDeTexto 5">
            <a:extLst>
              <a:ext uri="{FF2B5EF4-FFF2-40B4-BE49-F238E27FC236}">
                <a16:creationId xmlns:a16="http://schemas.microsoft.com/office/drawing/2014/main" id="{B7F5A1D1-7DE9-7A08-44F7-DC8D624B68A9}"/>
              </a:ext>
            </a:extLst>
          </p:cNvPr>
          <p:cNvSpPr txBox="1"/>
          <p:nvPr/>
        </p:nvSpPr>
        <p:spPr>
          <a:xfrm>
            <a:off x="562977" y="4009244"/>
            <a:ext cx="6872993"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graphicFrame>
        <p:nvGraphicFramePr>
          <p:cNvPr id="7" name="Tabela 6">
            <a:extLst>
              <a:ext uri="{FF2B5EF4-FFF2-40B4-BE49-F238E27FC236}">
                <a16:creationId xmlns:a16="http://schemas.microsoft.com/office/drawing/2014/main" id="{0ED50AB8-5D04-5C5F-EE3F-EC9AE496C548}"/>
              </a:ext>
            </a:extLst>
          </p:cNvPr>
          <p:cNvGraphicFramePr>
            <a:graphicFrameLocks noGrp="1"/>
          </p:cNvGraphicFramePr>
          <p:nvPr>
            <p:extLst>
              <p:ext uri="{D42A27DB-BD31-4B8C-83A1-F6EECF244321}">
                <p14:modId xmlns:p14="http://schemas.microsoft.com/office/powerpoint/2010/main" val="480599824"/>
              </p:ext>
            </p:extLst>
          </p:nvPr>
        </p:nvGraphicFramePr>
        <p:xfrm>
          <a:off x="7549591" y="1646724"/>
          <a:ext cx="3908381" cy="4261452"/>
        </p:xfrm>
        <a:graphic>
          <a:graphicData uri="http://schemas.openxmlformats.org/drawingml/2006/table">
            <a:tbl>
              <a:tblPr firstRow="1">
                <a:tableStyleId>{7DF18680-E054-41AD-8BC1-D1AEF772440D}</a:tableStyleId>
              </a:tblPr>
              <a:tblGrid>
                <a:gridCol w="3908381">
                  <a:extLst>
                    <a:ext uri="{9D8B030D-6E8A-4147-A177-3AD203B41FA5}">
                      <a16:colId xmlns:a16="http://schemas.microsoft.com/office/drawing/2014/main" val="2201702691"/>
                    </a:ext>
                  </a:extLst>
                </a:gridCol>
              </a:tblGrid>
              <a:tr h="327804">
                <a:tc>
                  <a:txBody>
                    <a:bodyPr/>
                    <a:lstStyle/>
                    <a:p>
                      <a:pPr algn="ctr" fontAlgn="ctr"/>
                      <a:r>
                        <a:rPr lang="pt-BR" sz="1400" dirty="0" err="1">
                          <a:effectLst/>
                        </a:rPr>
                        <a:t>Booster_Version</a:t>
                      </a:r>
                      <a:endParaRPr lang="pt-BR" sz="1400" dirty="0">
                        <a:effectLst/>
                      </a:endParaRPr>
                    </a:p>
                  </a:txBody>
                  <a:tcPr marL="60858" marR="60858" marT="30429" marB="30429" anchor="ctr"/>
                </a:tc>
                <a:extLst>
                  <a:ext uri="{0D108BD9-81ED-4DB2-BD59-A6C34878D82A}">
                    <a16:rowId xmlns:a16="http://schemas.microsoft.com/office/drawing/2014/main" val="1719367351"/>
                  </a:ext>
                </a:extLst>
              </a:tr>
              <a:tr h="327804">
                <a:tc>
                  <a:txBody>
                    <a:bodyPr/>
                    <a:lstStyle/>
                    <a:p>
                      <a:pPr algn="ctr"/>
                      <a:r>
                        <a:rPr lang="pt-BR" sz="1400" dirty="0">
                          <a:effectLst/>
                        </a:rPr>
                        <a:t>F9 B5 B1048.4</a:t>
                      </a:r>
                    </a:p>
                  </a:txBody>
                  <a:tcPr marL="60858" marR="60858" marT="30429" marB="30429" anchor="ctr"/>
                </a:tc>
                <a:extLst>
                  <a:ext uri="{0D108BD9-81ED-4DB2-BD59-A6C34878D82A}">
                    <a16:rowId xmlns:a16="http://schemas.microsoft.com/office/drawing/2014/main" val="3683980330"/>
                  </a:ext>
                </a:extLst>
              </a:tr>
              <a:tr h="327804">
                <a:tc>
                  <a:txBody>
                    <a:bodyPr/>
                    <a:lstStyle/>
                    <a:p>
                      <a:pPr algn="ctr"/>
                      <a:r>
                        <a:rPr lang="pt-BR" sz="1400" dirty="0">
                          <a:effectLst/>
                        </a:rPr>
                        <a:t>F9 B5 B1049.4</a:t>
                      </a:r>
                    </a:p>
                  </a:txBody>
                  <a:tcPr marL="60858" marR="60858" marT="30429" marB="30429" anchor="ctr"/>
                </a:tc>
                <a:extLst>
                  <a:ext uri="{0D108BD9-81ED-4DB2-BD59-A6C34878D82A}">
                    <a16:rowId xmlns:a16="http://schemas.microsoft.com/office/drawing/2014/main" val="1577314202"/>
                  </a:ext>
                </a:extLst>
              </a:tr>
              <a:tr h="327804">
                <a:tc>
                  <a:txBody>
                    <a:bodyPr/>
                    <a:lstStyle/>
                    <a:p>
                      <a:pPr algn="ctr"/>
                      <a:r>
                        <a:rPr lang="pt-BR" sz="1400">
                          <a:effectLst/>
                        </a:rPr>
                        <a:t>F9 B5 B1051.3</a:t>
                      </a:r>
                    </a:p>
                  </a:txBody>
                  <a:tcPr marL="60858" marR="60858" marT="30429" marB="30429" anchor="ctr"/>
                </a:tc>
                <a:extLst>
                  <a:ext uri="{0D108BD9-81ED-4DB2-BD59-A6C34878D82A}">
                    <a16:rowId xmlns:a16="http://schemas.microsoft.com/office/drawing/2014/main" val="1786942664"/>
                  </a:ext>
                </a:extLst>
              </a:tr>
              <a:tr h="327804">
                <a:tc>
                  <a:txBody>
                    <a:bodyPr/>
                    <a:lstStyle/>
                    <a:p>
                      <a:pPr algn="ctr"/>
                      <a:r>
                        <a:rPr lang="pt-BR" sz="1400" dirty="0">
                          <a:effectLst/>
                        </a:rPr>
                        <a:t>F9 B5 B1056.4</a:t>
                      </a:r>
                    </a:p>
                  </a:txBody>
                  <a:tcPr marL="60858" marR="60858" marT="30429" marB="30429" anchor="ctr"/>
                </a:tc>
                <a:extLst>
                  <a:ext uri="{0D108BD9-81ED-4DB2-BD59-A6C34878D82A}">
                    <a16:rowId xmlns:a16="http://schemas.microsoft.com/office/drawing/2014/main" val="2019419027"/>
                  </a:ext>
                </a:extLst>
              </a:tr>
              <a:tr h="327804">
                <a:tc>
                  <a:txBody>
                    <a:bodyPr/>
                    <a:lstStyle/>
                    <a:p>
                      <a:pPr algn="ctr"/>
                      <a:r>
                        <a:rPr lang="pt-BR" sz="1400" dirty="0">
                          <a:effectLst/>
                        </a:rPr>
                        <a:t>F9 B5 B1048.5</a:t>
                      </a:r>
                    </a:p>
                  </a:txBody>
                  <a:tcPr marL="60858" marR="60858" marT="30429" marB="30429" anchor="ctr"/>
                </a:tc>
                <a:extLst>
                  <a:ext uri="{0D108BD9-81ED-4DB2-BD59-A6C34878D82A}">
                    <a16:rowId xmlns:a16="http://schemas.microsoft.com/office/drawing/2014/main" val="932914472"/>
                  </a:ext>
                </a:extLst>
              </a:tr>
              <a:tr h="327804">
                <a:tc>
                  <a:txBody>
                    <a:bodyPr/>
                    <a:lstStyle/>
                    <a:p>
                      <a:pPr algn="ctr"/>
                      <a:r>
                        <a:rPr lang="pt-BR" sz="1400">
                          <a:effectLst/>
                        </a:rPr>
                        <a:t>F9 B5 B1051.4</a:t>
                      </a:r>
                    </a:p>
                  </a:txBody>
                  <a:tcPr marL="60858" marR="60858" marT="30429" marB="30429" anchor="ctr"/>
                </a:tc>
                <a:extLst>
                  <a:ext uri="{0D108BD9-81ED-4DB2-BD59-A6C34878D82A}">
                    <a16:rowId xmlns:a16="http://schemas.microsoft.com/office/drawing/2014/main" val="3921407919"/>
                  </a:ext>
                </a:extLst>
              </a:tr>
              <a:tr h="327804">
                <a:tc>
                  <a:txBody>
                    <a:bodyPr/>
                    <a:lstStyle/>
                    <a:p>
                      <a:pPr algn="ctr"/>
                      <a:r>
                        <a:rPr lang="pt-BR" sz="1400" dirty="0">
                          <a:effectLst/>
                        </a:rPr>
                        <a:t>F9 B5 B1049.5</a:t>
                      </a:r>
                    </a:p>
                  </a:txBody>
                  <a:tcPr marL="60858" marR="60858" marT="30429" marB="30429" anchor="ctr"/>
                </a:tc>
                <a:extLst>
                  <a:ext uri="{0D108BD9-81ED-4DB2-BD59-A6C34878D82A}">
                    <a16:rowId xmlns:a16="http://schemas.microsoft.com/office/drawing/2014/main" val="1410685203"/>
                  </a:ext>
                </a:extLst>
              </a:tr>
              <a:tr h="327804">
                <a:tc>
                  <a:txBody>
                    <a:bodyPr/>
                    <a:lstStyle/>
                    <a:p>
                      <a:pPr algn="ctr"/>
                      <a:r>
                        <a:rPr lang="pt-BR" sz="1400">
                          <a:effectLst/>
                        </a:rPr>
                        <a:t>F9 B5 B1060.2</a:t>
                      </a:r>
                    </a:p>
                  </a:txBody>
                  <a:tcPr marL="60858" marR="60858" marT="30429" marB="30429" anchor="ctr"/>
                </a:tc>
                <a:extLst>
                  <a:ext uri="{0D108BD9-81ED-4DB2-BD59-A6C34878D82A}">
                    <a16:rowId xmlns:a16="http://schemas.microsoft.com/office/drawing/2014/main" val="225430118"/>
                  </a:ext>
                </a:extLst>
              </a:tr>
              <a:tr h="327804">
                <a:tc>
                  <a:txBody>
                    <a:bodyPr/>
                    <a:lstStyle/>
                    <a:p>
                      <a:pPr algn="ctr"/>
                      <a:r>
                        <a:rPr lang="pt-BR" sz="1400" dirty="0">
                          <a:effectLst/>
                        </a:rPr>
                        <a:t>F9 B5 B1058.3</a:t>
                      </a:r>
                    </a:p>
                  </a:txBody>
                  <a:tcPr marL="60858" marR="60858" marT="30429" marB="30429" anchor="ctr"/>
                </a:tc>
                <a:extLst>
                  <a:ext uri="{0D108BD9-81ED-4DB2-BD59-A6C34878D82A}">
                    <a16:rowId xmlns:a16="http://schemas.microsoft.com/office/drawing/2014/main" val="1859503906"/>
                  </a:ext>
                </a:extLst>
              </a:tr>
              <a:tr h="327804">
                <a:tc>
                  <a:txBody>
                    <a:bodyPr/>
                    <a:lstStyle/>
                    <a:p>
                      <a:pPr algn="ctr"/>
                      <a:r>
                        <a:rPr lang="pt-BR" sz="1400">
                          <a:effectLst/>
                        </a:rPr>
                        <a:t>F9 B5 B1051.6</a:t>
                      </a:r>
                    </a:p>
                  </a:txBody>
                  <a:tcPr marL="60858" marR="60858" marT="30429" marB="30429" anchor="ctr"/>
                </a:tc>
                <a:extLst>
                  <a:ext uri="{0D108BD9-81ED-4DB2-BD59-A6C34878D82A}">
                    <a16:rowId xmlns:a16="http://schemas.microsoft.com/office/drawing/2014/main" val="725585524"/>
                  </a:ext>
                </a:extLst>
              </a:tr>
              <a:tr h="327804">
                <a:tc>
                  <a:txBody>
                    <a:bodyPr/>
                    <a:lstStyle/>
                    <a:p>
                      <a:pPr algn="ctr"/>
                      <a:r>
                        <a:rPr lang="pt-BR" sz="1400" dirty="0">
                          <a:effectLst/>
                        </a:rPr>
                        <a:t>F9 B5 B1060.3</a:t>
                      </a:r>
                    </a:p>
                  </a:txBody>
                  <a:tcPr marL="60858" marR="60858" marT="30429" marB="30429" anchor="ctr"/>
                </a:tc>
                <a:extLst>
                  <a:ext uri="{0D108BD9-81ED-4DB2-BD59-A6C34878D82A}">
                    <a16:rowId xmlns:a16="http://schemas.microsoft.com/office/drawing/2014/main" val="4064164407"/>
                  </a:ext>
                </a:extLst>
              </a:tr>
              <a:tr h="327804">
                <a:tc>
                  <a:txBody>
                    <a:bodyPr/>
                    <a:lstStyle/>
                    <a:p>
                      <a:pPr algn="ctr"/>
                      <a:r>
                        <a:rPr lang="pt-BR" sz="1400" dirty="0">
                          <a:effectLst/>
                        </a:rPr>
                        <a:t>F9 B5 B1049.7</a:t>
                      </a:r>
                    </a:p>
                  </a:txBody>
                  <a:tcPr marL="60858" marR="60858" marT="30429" marB="30429" anchor="ctr"/>
                </a:tc>
                <a:extLst>
                  <a:ext uri="{0D108BD9-81ED-4DB2-BD59-A6C34878D82A}">
                    <a16:rowId xmlns:a16="http://schemas.microsoft.com/office/drawing/2014/main" val="367137930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5069" y="1661723"/>
            <a:ext cx="10625484" cy="1366149"/>
          </a:xfrm>
          <a:prstGeom prst="rect">
            <a:avLst/>
          </a:prstGeom>
        </p:spPr>
        <p:txBody>
          <a:bodyPr lIns="91440" tIns="45720" rIns="91440" bIns="45720" anchor="t">
            <a:normAutofit/>
          </a:bodyPr>
          <a:lstStyle/>
          <a:p>
            <a:pPr>
              <a:lnSpc>
                <a:spcPct val="150000"/>
              </a:lnSpc>
            </a:pPr>
            <a:r>
              <a:rPr lang="en-US" sz="2200" dirty="0">
                <a:solidFill>
                  <a:schemeClr val="accent3">
                    <a:lumMod val="25000"/>
                  </a:schemeClr>
                </a:solidFill>
                <a:latin typeface="Abadi"/>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substr</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6</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2</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Month</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Booster_Version</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Launch_Site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LIKE</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'Failure (drone ship)%'</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substr</a:t>
            </a:r>
            <a:r>
              <a:rPr lang="en-US" sz="1600" b="0" dirty="0">
                <a:solidFill>
                  <a:srgbClr val="3B3B3B"/>
                </a:solidFill>
                <a:effectLst/>
                <a:latin typeface="JetBrains Mono" panose="02000009000000000000" pitchFamily="49" charset="0"/>
              </a:rPr>
              <a:t>(</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1</a:t>
            </a:r>
            <a:r>
              <a:rPr lang="en-US" sz="1600" b="0" dirty="0">
                <a:solidFill>
                  <a:srgbClr val="3B3B3B"/>
                </a:solidFill>
                <a:effectLst/>
                <a:latin typeface="JetBrains Mono" panose="02000009000000000000" pitchFamily="49" charset="0"/>
              </a:rPr>
              <a:t>,</a:t>
            </a:r>
            <a:r>
              <a:rPr lang="en-US" sz="1600" b="0" dirty="0">
                <a:solidFill>
                  <a:srgbClr val="098658"/>
                </a:solidFill>
                <a:effectLst/>
                <a:latin typeface="JetBrains Mono" panose="02000009000000000000" pitchFamily="49" charset="0"/>
              </a:rPr>
              <a:t>4</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A31515"/>
                </a:solidFill>
                <a:effectLst/>
                <a:latin typeface="JetBrains Mono" panose="02000009000000000000" pitchFamily="49" charset="0"/>
              </a:rPr>
              <a:t>'2015'</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aixaDeTexto 5">
            <a:extLst>
              <a:ext uri="{FF2B5EF4-FFF2-40B4-BE49-F238E27FC236}">
                <a16:creationId xmlns:a16="http://schemas.microsoft.com/office/drawing/2014/main" id="{81F547B1-B5AD-45F5-6EFB-D3120A7EEB44}"/>
              </a:ext>
            </a:extLst>
          </p:cNvPr>
          <p:cNvSpPr txBox="1"/>
          <p:nvPr/>
        </p:nvSpPr>
        <p:spPr>
          <a:xfrm>
            <a:off x="715068" y="5055405"/>
            <a:ext cx="10742903"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graphicFrame>
        <p:nvGraphicFramePr>
          <p:cNvPr id="7" name="Tabela 6">
            <a:extLst>
              <a:ext uri="{FF2B5EF4-FFF2-40B4-BE49-F238E27FC236}">
                <a16:creationId xmlns:a16="http://schemas.microsoft.com/office/drawing/2014/main" id="{FD32FC70-9E3B-2947-F137-4B8BA05DBBCC}"/>
              </a:ext>
            </a:extLst>
          </p:cNvPr>
          <p:cNvGraphicFramePr>
            <a:graphicFrameLocks noGrp="1"/>
          </p:cNvGraphicFramePr>
          <p:nvPr>
            <p:extLst>
              <p:ext uri="{D42A27DB-BD31-4B8C-83A1-F6EECF244321}">
                <p14:modId xmlns:p14="http://schemas.microsoft.com/office/powerpoint/2010/main" val="1751498468"/>
              </p:ext>
            </p:extLst>
          </p:nvPr>
        </p:nvGraphicFramePr>
        <p:xfrm>
          <a:off x="1429828" y="3416423"/>
          <a:ext cx="9332344" cy="1005840"/>
        </p:xfrm>
        <a:graphic>
          <a:graphicData uri="http://schemas.openxmlformats.org/drawingml/2006/table">
            <a:tbl>
              <a:tblPr firstRow="1">
                <a:tableStyleId>{7DF18680-E054-41AD-8BC1-D1AEF772440D}</a:tableStyleId>
              </a:tblPr>
              <a:tblGrid>
                <a:gridCol w="2333086">
                  <a:extLst>
                    <a:ext uri="{9D8B030D-6E8A-4147-A177-3AD203B41FA5}">
                      <a16:colId xmlns:a16="http://schemas.microsoft.com/office/drawing/2014/main" val="1862783196"/>
                    </a:ext>
                  </a:extLst>
                </a:gridCol>
                <a:gridCol w="2333086">
                  <a:extLst>
                    <a:ext uri="{9D8B030D-6E8A-4147-A177-3AD203B41FA5}">
                      <a16:colId xmlns:a16="http://schemas.microsoft.com/office/drawing/2014/main" val="3302030728"/>
                    </a:ext>
                  </a:extLst>
                </a:gridCol>
                <a:gridCol w="2333086">
                  <a:extLst>
                    <a:ext uri="{9D8B030D-6E8A-4147-A177-3AD203B41FA5}">
                      <a16:colId xmlns:a16="http://schemas.microsoft.com/office/drawing/2014/main" val="3890860805"/>
                    </a:ext>
                  </a:extLst>
                </a:gridCol>
                <a:gridCol w="2333086">
                  <a:extLst>
                    <a:ext uri="{9D8B030D-6E8A-4147-A177-3AD203B41FA5}">
                      <a16:colId xmlns:a16="http://schemas.microsoft.com/office/drawing/2014/main" val="2176624244"/>
                    </a:ext>
                  </a:extLst>
                </a:gridCol>
              </a:tblGrid>
              <a:tr h="311868">
                <a:tc>
                  <a:txBody>
                    <a:bodyPr/>
                    <a:lstStyle/>
                    <a:p>
                      <a:pPr algn="ctr" fontAlgn="ctr"/>
                      <a:r>
                        <a:rPr lang="pt-BR">
                          <a:effectLst/>
                        </a:rPr>
                        <a:t>Month</a:t>
                      </a:r>
                    </a:p>
                  </a:txBody>
                  <a:tcPr marL="60960" marR="60960" marT="30480" marB="30480" anchor="ctr"/>
                </a:tc>
                <a:tc>
                  <a:txBody>
                    <a:bodyPr/>
                    <a:lstStyle/>
                    <a:p>
                      <a:pPr algn="ctr" fontAlgn="ctr"/>
                      <a:r>
                        <a:rPr lang="pt-BR">
                          <a:effectLst/>
                        </a:rPr>
                        <a:t>Landing_Outcome</a:t>
                      </a:r>
                    </a:p>
                  </a:txBody>
                  <a:tcPr marL="60960" marR="60960" marT="30480" marB="30480" anchor="ctr"/>
                </a:tc>
                <a:tc>
                  <a:txBody>
                    <a:bodyPr/>
                    <a:lstStyle/>
                    <a:p>
                      <a:pPr algn="ctr" fontAlgn="ctr"/>
                      <a:r>
                        <a:rPr lang="pt-BR">
                          <a:effectLst/>
                        </a:rPr>
                        <a:t>Booster_Version</a:t>
                      </a:r>
                    </a:p>
                  </a:txBody>
                  <a:tcPr marL="60960" marR="60960" marT="30480" marB="30480" anchor="ctr"/>
                </a:tc>
                <a:tc>
                  <a:txBody>
                    <a:bodyPr/>
                    <a:lstStyle/>
                    <a:p>
                      <a:pPr algn="ctr" fontAlgn="ctr"/>
                      <a:r>
                        <a:rPr lang="pt-BR">
                          <a:effectLst/>
                        </a:rPr>
                        <a:t>Launch_Site</a:t>
                      </a:r>
                    </a:p>
                  </a:txBody>
                  <a:tcPr marL="60960" marR="60960" marT="30480" marB="30480" anchor="ctr"/>
                </a:tc>
                <a:extLst>
                  <a:ext uri="{0D108BD9-81ED-4DB2-BD59-A6C34878D82A}">
                    <a16:rowId xmlns:a16="http://schemas.microsoft.com/office/drawing/2014/main" val="1073934778"/>
                  </a:ext>
                </a:extLst>
              </a:tr>
              <a:tr h="311868">
                <a:tc>
                  <a:txBody>
                    <a:bodyPr/>
                    <a:lstStyle/>
                    <a:p>
                      <a:pPr algn="ctr"/>
                      <a:r>
                        <a:rPr lang="pt-BR">
                          <a:effectLst/>
                        </a:rPr>
                        <a:t>01</a:t>
                      </a:r>
                    </a:p>
                  </a:txBody>
                  <a:tcPr marL="60960" marR="60960" marT="30480" marB="30480" anchor="ctr"/>
                </a:tc>
                <a:tc>
                  <a:txBody>
                    <a:bodyPr/>
                    <a:lstStyle/>
                    <a:p>
                      <a:pPr algn="ctr"/>
                      <a:r>
                        <a:rPr lang="pt-BR">
                          <a:effectLst/>
                        </a:rPr>
                        <a:t>Failure (drone ship)</a:t>
                      </a:r>
                    </a:p>
                  </a:txBody>
                  <a:tcPr marL="60960" marR="60960" marT="30480" marB="30480" anchor="ctr"/>
                </a:tc>
                <a:tc>
                  <a:txBody>
                    <a:bodyPr/>
                    <a:lstStyle/>
                    <a:p>
                      <a:pPr algn="ctr"/>
                      <a:r>
                        <a:rPr lang="pt-BR">
                          <a:effectLst/>
                        </a:rPr>
                        <a:t>F9 v1.1 B1012</a:t>
                      </a:r>
                    </a:p>
                  </a:txBody>
                  <a:tcPr marL="60960" marR="60960" marT="30480" marB="30480" anchor="ctr"/>
                </a:tc>
                <a:tc>
                  <a:txBody>
                    <a:bodyPr/>
                    <a:lstStyle/>
                    <a:p>
                      <a:pPr algn="ctr"/>
                      <a:r>
                        <a:rPr lang="pt-BR">
                          <a:effectLst/>
                        </a:rPr>
                        <a:t>CCAFS LC-40</a:t>
                      </a:r>
                    </a:p>
                  </a:txBody>
                  <a:tcPr marL="60960" marR="60960" marT="30480" marB="30480" anchor="ctr"/>
                </a:tc>
                <a:extLst>
                  <a:ext uri="{0D108BD9-81ED-4DB2-BD59-A6C34878D82A}">
                    <a16:rowId xmlns:a16="http://schemas.microsoft.com/office/drawing/2014/main" val="4061105134"/>
                  </a:ext>
                </a:extLst>
              </a:tr>
              <a:tr h="311868">
                <a:tc>
                  <a:txBody>
                    <a:bodyPr/>
                    <a:lstStyle/>
                    <a:p>
                      <a:pPr algn="ctr"/>
                      <a:r>
                        <a:rPr lang="pt-BR">
                          <a:effectLst/>
                        </a:rPr>
                        <a:t>04</a:t>
                      </a:r>
                    </a:p>
                  </a:txBody>
                  <a:tcPr marL="60960" marR="60960" marT="30480" marB="30480" anchor="ctr"/>
                </a:tc>
                <a:tc>
                  <a:txBody>
                    <a:bodyPr/>
                    <a:lstStyle/>
                    <a:p>
                      <a:pPr algn="ctr"/>
                      <a:r>
                        <a:rPr lang="pt-BR">
                          <a:effectLst/>
                        </a:rPr>
                        <a:t>Failure (drone ship)</a:t>
                      </a:r>
                    </a:p>
                  </a:txBody>
                  <a:tcPr marL="60960" marR="60960" marT="30480" marB="30480" anchor="ctr"/>
                </a:tc>
                <a:tc>
                  <a:txBody>
                    <a:bodyPr/>
                    <a:lstStyle/>
                    <a:p>
                      <a:pPr algn="ctr"/>
                      <a:r>
                        <a:rPr lang="pt-BR">
                          <a:effectLst/>
                        </a:rPr>
                        <a:t>F9 v1.1 B1015</a:t>
                      </a:r>
                    </a:p>
                  </a:txBody>
                  <a:tcPr marL="60960" marR="60960" marT="30480" marB="30480" anchor="ctr"/>
                </a:tc>
                <a:tc>
                  <a:txBody>
                    <a:bodyPr/>
                    <a:lstStyle/>
                    <a:p>
                      <a:pPr algn="ctr"/>
                      <a:r>
                        <a:rPr lang="pt-BR" dirty="0">
                          <a:effectLst/>
                        </a:rPr>
                        <a:t>CCAFS LC-40</a:t>
                      </a:r>
                    </a:p>
                  </a:txBody>
                  <a:tcPr marL="60960" marR="60960" marT="30480" marB="30480" anchor="ctr"/>
                </a:tc>
                <a:extLst>
                  <a:ext uri="{0D108BD9-81ED-4DB2-BD59-A6C34878D82A}">
                    <a16:rowId xmlns:a16="http://schemas.microsoft.com/office/drawing/2014/main" val="49363161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3478" y="1435228"/>
            <a:ext cx="10772133" cy="1366149"/>
          </a:xfrm>
          <a:prstGeom prst="rect">
            <a:avLst/>
          </a:prstGeom>
        </p:spPr>
        <p:txBody>
          <a:bodyPr lIns="91440" tIns="45720" rIns="91440" bIns="45720" anchor="t"/>
          <a:lstStyle/>
          <a:p>
            <a:pPr>
              <a:lnSpc>
                <a:spcPct val="150000"/>
              </a:lnSpc>
            </a:pPr>
            <a:r>
              <a:rPr lang="en-US" sz="2200" dirty="0">
                <a:solidFill>
                  <a:schemeClr val="accent3">
                    <a:lumMod val="25000"/>
                  </a:schemeClr>
                </a:solidFill>
                <a:latin typeface="Abadi" panose="020B0604020104020204" pitchFamily="34" charset="0"/>
              </a:rPr>
              <a:t>Query: </a:t>
            </a:r>
            <a:r>
              <a:rPr lang="en-US" sz="1600" b="0" dirty="0">
                <a:solidFill>
                  <a:srgbClr val="0000FF"/>
                </a:solidFill>
                <a:effectLst/>
                <a:latin typeface="JetBrains Mono" panose="02000009000000000000" pitchFamily="49" charset="0"/>
              </a:rPr>
              <a:t>SELECT</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795E26"/>
                </a:solidFill>
                <a:effectLst/>
                <a:latin typeface="JetBrains Mono" panose="02000009000000000000" pitchFamily="49" charset="0"/>
              </a:rPr>
              <a:t>COUNT</a:t>
            </a:r>
            <a:r>
              <a:rPr lang="en-US" sz="1600" b="0" dirty="0">
                <a:solidFill>
                  <a:srgbClr val="3B3B3B"/>
                </a:solidFill>
                <a:effectLst/>
                <a:latin typeface="JetBrains Mono" panose="02000009000000000000" pitchFamily="49" charset="0"/>
              </a:rPr>
              <a:t>(</a:t>
            </a:r>
            <a:r>
              <a:rPr lang="en-US" sz="1600" b="0" dirty="0">
                <a:solidFill>
                  <a:srgbClr val="000000"/>
                </a:solidFill>
                <a:effectLst/>
                <a:latin typeface="JetBrains Mono" panose="02000009000000000000" pitchFamily="49" charset="0"/>
              </a:rPr>
              <a: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AS</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FROM</a:t>
            </a:r>
            <a:r>
              <a:rPr lang="en-US" sz="1600" b="0" dirty="0">
                <a:solidFill>
                  <a:srgbClr val="3B3B3B"/>
                </a:solidFill>
                <a:effectLst/>
                <a:latin typeface="JetBrains Mono" panose="02000009000000000000" pitchFamily="49" charset="0"/>
              </a:rPr>
              <a:t> SPACEXTABLE </a:t>
            </a:r>
            <a:r>
              <a:rPr lang="en-US" sz="1600" b="0" dirty="0">
                <a:solidFill>
                  <a:srgbClr val="0000FF"/>
                </a:solidFill>
                <a:effectLst/>
                <a:latin typeface="JetBrains Mono" panose="02000009000000000000" pitchFamily="49" charset="0"/>
              </a:rPr>
              <a:t>WHERE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Date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BETWEEN</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'2010-06-04'</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AND</a:t>
            </a:r>
            <a:r>
              <a:rPr lang="en-US" sz="1600" b="0" dirty="0">
                <a:solidFill>
                  <a:srgbClr val="3B3B3B"/>
                </a:solidFill>
                <a:effectLst/>
                <a:latin typeface="JetBrains Mono" panose="02000009000000000000" pitchFamily="49" charset="0"/>
              </a:rPr>
              <a:t> </a:t>
            </a:r>
            <a:r>
              <a:rPr lang="en-US" sz="1600" b="0" dirty="0">
                <a:solidFill>
                  <a:srgbClr val="A31515"/>
                </a:solidFill>
                <a:effectLst/>
                <a:latin typeface="JetBrains Mono" panose="02000009000000000000" pitchFamily="49" charset="0"/>
              </a:rPr>
              <a:t>'2017-03-20'</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GROUP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Landing_Outcome</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ORDER BY</a:t>
            </a:r>
            <a:r>
              <a:rPr lang="en-US" sz="1600" b="0" dirty="0">
                <a:solidFill>
                  <a:srgbClr val="3B3B3B"/>
                </a:solidFill>
                <a:effectLst/>
                <a:latin typeface="JetBrains Mono" panose="02000009000000000000" pitchFamily="49" charset="0"/>
              </a:rPr>
              <a:t> </a:t>
            </a:r>
            <a:r>
              <a:rPr lang="en-US" sz="1600" b="0" dirty="0" err="1">
                <a:solidFill>
                  <a:srgbClr val="3B3B3B"/>
                </a:solidFill>
                <a:effectLst/>
                <a:latin typeface="JetBrains Mono" panose="02000009000000000000" pitchFamily="49" charset="0"/>
              </a:rPr>
              <a:t>OutcomeCount</a:t>
            </a:r>
            <a:r>
              <a:rPr lang="en-US" sz="1600" b="0" dirty="0">
                <a:solidFill>
                  <a:srgbClr val="3B3B3B"/>
                </a:solidFill>
                <a:effectLst/>
                <a:latin typeface="JetBrains Mono" panose="02000009000000000000" pitchFamily="49" charset="0"/>
              </a:rPr>
              <a:t> </a:t>
            </a:r>
            <a:r>
              <a:rPr lang="en-US" sz="1600" b="0" dirty="0">
                <a:solidFill>
                  <a:srgbClr val="0000FF"/>
                </a:solidFill>
                <a:effectLst/>
                <a:latin typeface="JetBrains Mono" panose="02000009000000000000" pitchFamily="49" charset="0"/>
              </a:rPr>
              <a:t>DESC</a:t>
            </a:r>
            <a:r>
              <a:rPr lang="en-US" sz="1600" b="0" dirty="0">
                <a:solidFill>
                  <a:srgbClr val="3B3B3B"/>
                </a:solidFill>
                <a:effectLst/>
                <a:latin typeface="JetBrains Mono" panose="02000009000000000000" pitchFamily="49"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aixaDeTexto 5">
            <a:extLst>
              <a:ext uri="{FF2B5EF4-FFF2-40B4-BE49-F238E27FC236}">
                <a16:creationId xmlns:a16="http://schemas.microsoft.com/office/drawing/2014/main" id="{E23DB251-1123-6733-B87A-6D4F0FC8858B}"/>
              </a:ext>
            </a:extLst>
          </p:cNvPr>
          <p:cNvSpPr txBox="1"/>
          <p:nvPr/>
        </p:nvSpPr>
        <p:spPr>
          <a:xfrm>
            <a:off x="513478" y="5523688"/>
            <a:ext cx="10944494"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graphicFrame>
        <p:nvGraphicFramePr>
          <p:cNvPr id="7" name="Tabela 6">
            <a:extLst>
              <a:ext uri="{FF2B5EF4-FFF2-40B4-BE49-F238E27FC236}">
                <a16:creationId xmlns:a16="http://schemas.microsoft.com/office/drawing/2014/main" id="{881D77C2-826A-4254-FE2F-389D71647526}"/>
              </a:ext>
            </a:extLst>
          </p:cNvPr>
          <p:cNvGraphicFramePr>
            <a:graphicFrameLocks noGrp="1"/>
          </p:cNvGraphicFramePr>
          <p:nvPr>
            <p:extLst>
              <p:ext uri="{D42A27DB-BD31-4B8C-83A1-F6EECF244321}">
                <p14:modId xmlns:p14="http://schemas.microsoft.com/office/powerpoint/2010/main" val="896390469"/>
              </p:ext>
            </p:extLst>
          </p:nvPr>
        </p:nvGraphicFramePr>
        <p:xfrm>
          <a:off x="1943922" y="2803866"/>
          <a:ext cx="8167778" cy="2468880"/>
        </p:xfrm>
        <a:graphic>
          <a:graphicData uri="http://schemas.openxmlformats.org/drawingml/2006/table">
            <a:tbl>
              <a:tblPr firstRow="1">
                <a:tableStyleId>{7DF18680-E054-41AD-8BC1-D1AEF772440D}</a:tableStyleId>
              </a:tblPr>
              <a:tblGrid>
                <a:gridCol w="4083889">
                  <a:extLst>
                    <a:ext uri="{9D8B030D-6E8A-4147-A177-3AD203B41FA5}">
                      <a16:colId xmlns:a16="http://schemas.microsoft.com/office/drawing/2014/main" val="875095784"/>
                    </a:ext>
                  </a:extLst>
                </a:gridCol>
                <a:gridCol w="4083889">
                  <a:extLst>
                    <a:ext uri="{9D8B030D-6E8A-4147-A177-3AD203B41FA5}">
                      <a16:colId xmlns:a16="http://schemas.microsoft.com/office/drawing/2014/main" val="5930244"/>
                    </a:ext>
                  </a:extLst>
                </a:gridCol>
              </a:tblGrid>
              <a:tr h="233927">
                <a:tc>
                  <a:txBody>
                    <a:bodyPr/>
                    <a:lstStyle/>
                    <a:p>
                      <a:pPr algn="ctr" fontAlgn="ctr"/>
                      <a:r>
                        <a:rPr lang="pt-BR" sz="1400" dirty="0" err="1">
                          <a:effectLst/>
                        </a:rPr>
                        <a:t>Landing_Outcome</a:t>
                      </a:r>
                      <a:endParaRPr lang="pt-BR" sz="1400" dirty="0">
                        <a:effectLst/>
                      </a:endParaRPr>
                    </a:p>
                  </a:txBody>
                  <a:tcPr marL="60960" marR="60960" marT="30480" marB="30480" anchor="ctr"/>
                </a:tc>
                <a:tc>
                  <a:txBody>
                    <a:bodyPr/>
                    <a:lstStyle/>
                    <a:p>
                      <a:pPr algn="ctr" fontAlgn="ctr"/>
                      <a:r>
                        <a:rPr lang="pt-BR" sz="1400">
                          <a:effectLst/>
                        </a:rPr>
                        <a:t>OutcomeCount</a:t>
                      </a:r>
                    </a:p>
                  </a:txBody>
                  <a:tcPr marL="60960" marR="60960" marT="30480" marB="30480" anchor="ctr"/>
                </a:tc>
                <a:extLst>
                  <a:ext uri="{0D108BD9-81ED-4DB2-BD59-A6C34878D82A}">
                    <a16:rowId xmlns:a16="http://schemas.microsoft.com/office/drawing/2014/main" val="97390190"/>
                  </a:ext>
                </a:extLst>
              </a:tr>
              <a:tr h="233927">
                <a:tc>
                  <a:txBody>
                    <a:bodyPr/>
                    <a:lstStyle/>
                    <a:p>
                      <a:pPr algn="ctr"/>
                      <a:r>
                        <a:rPr lang="pt-BR" sz="1400" dirty="0">
                          <a:effectLst/>
                        </a:rPr>
                        <a:t>No </a:t>
                      </a:r>
                      <a:r>
                        <a:rPr lang="pt-BR" sz="1400" dirty="0" err="1">
                          <a:effectLst/>
                        </a:rPr>
                        <a:t>attempt</a:t>
                      </a:r>
                      <a:endParaRPr lang="pt-BR" sz="1400" dirty="0">
                        <a:effectLst/>
                      </a:endParaRPr>
                    </a:p>
                  </a:txBody>
                  <a:tcPr marL="60960" marR="60960" marT="30480" marB="30480" anchor="ctr"/>
                </a:tc>
                <a:tc>
                  <a:txBody>
                    <a:bodyPr/>
                    <a:lstStyle/>
                    <a:p>
                      <a:pPr algn="ctr"/>
                      <a:r>
                        <a:rPr lang="pt-BR" sz="1400">
                          <a:effectLst/>
                        </a:rPr>
                        <a:t>10</a:t>
                      </a:r>
                    </a:p>
                  </a:txBody>
                  <a:tcPr marL="60960" marR="60960" marT="30480" marB="30480" anchor="ctr"/>
                </a:tc>
                <a:extLst>
                  <a:ext uri="{0D108BD9-81ED-4DB2-BD59-A6C34878D82A}">
                    <a16:rowId xmlns:a16="http://schemas.microsoft.com/office/drawing/2014/main" val="301406525"/>
                  </a:ext>
                </a:extLst>
              </a:tr>
              <a:tr h="233927">
                <a:tc>
                  <a:txBody>
                    <a:bodyPr/>
                    <a:lstStyle/>
                    <a:p>
                      <a:pPr algn="ctr"/>
                      <a:r>
                        <a:rPr lang="pt-BR" sz="1400" dirty="0" err="1">
                          <a:effectLst/>
                        </a:rPr>
                        <a:t>Success</a:t>
                      </a:r>
                      <a:r>
                        <a:rPr lang="pt-BR" sz="1400" dirty="0">
                          <a:effectLst/>
                        </a:rPr>
                        <a:t> (drone </a:t>
                      </a:r>
                      <a:r>
                        <a:rPr lang="pt-BR" sz="1400" dirty="0" err="1">
                          <a:effectLst/>
                        </a:rPr>
                        <a:t>ship</a:t>
                      </a:r>
                      <a:r>
                        <a:rPr lang="pt-BR" sz="1400" dirty="0">
                          <a:effectLst/>
                        </a:rPr>
                        <a:t>)</a:t>
                      </a:r>
                    </a:p>
                  </a:txBody>
                  <a:tcPr marL="60960" marR="60960" marT="30480" marB="30480" anchor="ctr"/>
                </a:tc>
                <a:tc>
                  <a:txBody>
                    <a:bodyPr/>
                    <a:lstStyle/>
                    <a:p>
                      <a:pPr algn="ctr"/>
                      <a:r>
                        <a:rPr lang="pt-BR" sz="1400">
                          <a:effectLst/>
                        </a:rPr>
                        <a:t>5</a:t>
                      </a:r>
                    </a:p>
                  </a:txBody>
                  <a:tcPr marL="60960" marR="60960" marT="30480" marB="30480" anchor="ctr"/>
                </a:tc>
                <a:extLst>
                  <a:ext uri="{0D108BD9-81ED-4DB2-BD59-A6C34878D82A}">
                    <a16:rowId xmlns:a16="http://schemas.microsoft.com/office/drawing/2014/main" val="2969775121"/>
                  </a:ext>
                </a:extLst>
              </a:tr>
              <a:tr h="233927">
                <a:tc>
                  <a:txBody>
                    <a:bodyPr/>
                    <a:lstStyle/>
                    <a:p>
                      <a:pPr algn="ctr"/>
                      <a:r>
                        <a:rPr lang="pt-BR" sz="1400">
                          <a:effectLst/>
                        </a:rPr>
                        <a:t>Failure (drone ship)</a:t>
                      </a:r>
                    </a:p>
                  </a:txBody>
                  <a:tcPr marL="60960" marR="60960" marT="30480" marB="30480" anchor="ctr"/>
                </a:tc>
                <a:tc>
                  <a:txBody>
                    <a:bodyPr/>
                    <a:lstStyle/>
                    <a:p>
                      <a:pPr algn="ctr"/>
                      <a:r>
                        <a:rPr lang="pt-BR" sz="1400" dirty="0">
                          <a:effectLst/>
                        </a:rPr>
                        <a:t>5</a:t>
                      </a:r>
                    </a:p>
                  </a:txBody>
                  <a:tcPr marL="60960" marR="60960" marT="30480" marB="30480" anchor="ctr"/>
                </a:tc>
                <a:extLst>
                  <a:ext uri="{0D108BD9-81ED-4DB2-BD59-A6C34878D82A}">
                    <a16:rowId xmlns:a16="http://schemas.microsoft.com/office/drawing/2014/main" val="578574301"/>
                  </a:ext>
                </a:extLst>
              </a:tr>
              <a:tr h="233927">
                <a:tc>
                  <a:txBody>
                    <a:bodyPr/>
                    <a:lstStyle/>
                    <a:p>
                      <a:pPr algn="ctr"/>
                      <a:r>
                        <a:rPr lang="pt-BR" sz="1400">
                          <a:effectLst/>
                        </a:rPr>
                        <a:t>Success (ground pad)</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1658173503"/>
                  </a:ext>
                </a:extLst>
              </a:tr>
              <a:tr h="233927">
                <a:tc>
                  <a:txBody>
                    <a:bodyPr/>
                    <a:lstStyle/>
                    <a:p>
                      <a:pPr algn="ctr"/>
                      <a:r>
                        <a:rPr lang="pt-BR" sz="1400">
                          <a:effectLst/>
                        </a:rPr>
                        <a:t>Controlled (ocean)</a:t>
                      </a:r>
                    </a:p>
                  </a:txBody>
                  <a:tcPr marL="60960" marR="60960" marT="30480" marB="30480" anchor="ctr"/>
                </a:tc>
                <a:tc>
                  <a:txBody>
                    <a:bodyPr/>
                    <a:lstStyle/>
                    <a:p>
                      <a:pPr algn="ctr"/>
                      <a:r>
                        <a:rPr lang="pt-BR" sz="1400" dirty="0">
                          <a:effectLst/>
                        </a:rPr>
                        <a:t>3</a:t>
                      </a:r>
                    </a:p>
                  </a:txBody>
                  <a:tcPr marL="60960" marR="60960" marT="30480" marB="30480" anchor="ctr"/>
                </a:tc>
                <a:extLst>
                  <a:ext uri="{0D108BD9-81ED-4DB2-BD59-A6C34878D82A}">
                    <a16:rowId xmlns:a16="http://schemas.microsoft.com/office/drawing/2014/main" val="3099419576"/>
                  </a:ext>
                </a:extLst>
              </a:tr>
              <a:tr h="233927">
                <a:tc>
                  <a:txBody>
                    <a:bodyPr/>
                    <a:lstStyle/>
                    <a:p>
                      <a:pPr algn="ctr"/>
                      <a:r>
                        <a:rPr lang="pt-BR" sz="1400">
                          <a:effectLst/>
                        </a:rPr>
                        <a:t>Uncontrolled (ocean)</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1237135878"/>
                  </a:ext>
                </a:extLst>
              </a:tr>
              <a:tr h="233927">
                <a:tc>
                  <a:txBody>
                    <a:bodyPr/>
                    <a:lstStyle/>
                    <a:p>
                      <a:pPr algn="ctr"/>
                      <a:r>
                        <a:rPr lang="pt-BR" sz="1400">
                          <a:effectLst/>
                        </a:rPr>
                        <a:t>Failure (parachute)</a:t>
                      </a:r>
                    </a:p>
                  </a:txBody>
                  <a:tcPr marL="60960" marR="60960" marT="30480" marB="30480" anchor="ctr"/>
                </a:tc>
                <a:tc>
                  <a:txBody>
                    <a:bodyPr/>
                    <a:lstStyle/>
                    <a:p>
                      <a:pPr algn="ctr"/>
                      <a:r>
                        <a:rPr lang="pt-BR" sz="1400" dirty="0">
                          <a:effectLst/>
                        </a:rPr>
                        <a:t>2</a:t>
                      </a:r>
                    </a:p>
                  </a:txBody>
                  <a:tcPr marL="60960" marR="60960" marT="30480" marB="30480" anchor="ctr"/>
                </a:tc>
                <a:extLst>
                  <a:ext uri="{0D108BD9-81ED-4DB2-BD59-A6C34878D82A}">
                    <a16:rowId xmlns:a16="http://schemas.microsoft.com/office/drawing/2014/main" val="510245211"/>
                  </a:ext>
                </a:extLst>
              </a:tr>
              <a:tr h="233927">
                <a:tc>
                  <a:txBody>
                    <a:bodyPr/>
                    <a:lstStyle/>
                    <a:p>
                      <a:pPr algn="ctr"/>
                      <a:r>
                        <a:rPr lang="pt-BR" sz="1400">
                          <a:effectLst/>
                        </a:rPr>
                        <a:t>Precluded (drone ship)</a:t>
                      </a:r>
                    </a:p>
                  </a:txBody>
                  <a:tcPr marL="60960" marR="60960" marT="30480" marB="30480" anchor="ctr"/>
                </a:tc>
                <a:tc>
                  <a:txBody>
                    <a:bodyPr/>
                    <a:lstStyle/>
                    <a:p>
                      <a:pPr algn="ctr"/>
                      <a:r>
                        <a:rPr lang="pt-BR" sz="1400" dirty="0">
                          <a:effectLst/>
                        </a:rPr>
                        <a:t>1</a:t>
                      </a:r>
                    </a:p>
                  </a:txBody>
                  <a:tcPr marL="60960" marR="60960" marT="30480" marB="30480" anchor="ctr"/>
                </a:tc>
                <a:extLst>
                  <a:ext uri="{0D108BD9-81ED-4DB2-BD59-A6C34878D82A}">
                    <a16:rowId xmlns:a16="http://schemas.microsoft.com/office/drawing/2014/main" val="3936637744"/>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9458" y="1875054"/>
            <a:ext cx="3922761" cy="3714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shows the geographic locations of the four SpaceX launch sites in the USA. Markers pinpoint each site, providing a clear visual of their distribution (two in Florida, one in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Locations</a:t>
            </a:r>
          </a:p>
        </p:txBody>
      </p:sp>
      <p:pic>
        <p:nvPicPr>
          <p:cNvPr id="8" name="Imagem 7">
            <a:extLst>
              <a:ext uri="{FF2B5EF4-FFF2-40B4-BE49-F238E27FC236}">
                <a16:creationId xmlns:a16="http://schemas.microsoft.com/office/drawing/2014/main" id="{A74750D6-D542-9F2F-0860-F540B30FB1E8}"/>
              </a:ext>
            </a:extLst>
          </p:cNvPr>
          <p:cNvPicPr>
            <a:picLocks noChangeAspect="1"/>
          </p:cNvPicPr>
          <p:nvPr/>
        </p:nvPicPr>
        <p:blipFill>
          <a:blip r:embed="rId3"/>
          <a:stretch>
            <a:fillRect/>
          </a:stretch>
        </p:blipFill>
        <p:spPr>
          <a:xfrm>
            <a:off x="4404555" y="1595403"/>
            <a:ext cx="7127989" cy="4274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6800" y="5067691"/>
            <a:ext cx="9905999" cy="15210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This map visualizes launch outcomes at the CCAFS SLC-40 site. Green points indicate successful launches, while red points indicate failures. This allows for a quick visual assessment of a site's performance.</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Success/Failure at CCAFS SLC-40</a:t>
            </a:r>
          </a:p>
        </p:txBody>
      </p:sp>
      <p:pic>
        <p:nvPicPr>
          <p:cNvPr id="4" name="Imagem 3">
            <a:extLst>
              <a:ext uri="{FF2B5EF4-FFF2-40B4-BE49-F238E27FC236}">
                <a16:creationId xmlns:a16="http://schemas.microsoft.com/office/drawing/2014/main" id="{622A3504-ADF9-A34B-2B8A-8DC35F2934D1}"/>
              </a:ext>
            </a:extLst>
          </p:cNvPr>
          <p:cNvPicPr>
            <a:picLocks noChangeAspect="1"/>
          </p:cNvPicPr>
          <p:nvPr/>
        </p:nvPicPr>
        <p:blipFill>
          <a:blip r:embed="rId3"/>
          <a:stretch>
            <a:fillRect/>
          </a:stretch>
        </p:blipFill>
        <p:spPr>
          <a:xfrm>
            <a:off x="1066800" y="1427915"/>
            <a:ext cx="5524065" cy="3304996"/>
          </a:xfrm>
          <a:prstGeom prst="rect">
            <a:avLst/>
          </a:prstGeom>
        </p:spPr>
      </p:pic>
      <p:pic>
        <p:nvPicPr>
          <p:cNvPr id="7" name="Imagem 6">
            <a:extLst>
              <a:ext uri="{FF2B5EF4-FFF2-40B4-BE49-F238E27FC236}">
                <a16:creationId xmlns:a16="http://schemas.microsoft.com/office/drawing/2014/main" id="{6F9D2D1F-3353-D8BC-AE7C-5F656F61347A}"/>
              </a:ext>
            </a:extLst>
          </p:cNvPr>
          <p:cNvPicPr>
            <a:picLocks noChangeAspect="1"/>
          </p:cNvPicPr>
          <p:nvPr/>
        </p:nvPicPr>
        <p:blipFill>
          <a:blip r:embed="rId4"/>
          <a:srcRect l="26453" t="16588" r="25133" b="20440"/>
          <a:stretch>
            <a:fillRect/>
          </a:stretch>
        </p:blipFill>
        <p:spPr>
          <a:xfrm>
            <a:off x="7123175" y="1530564"/>
            <a:ext cx="3849624" cy="30996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7481" y="5397253"/>
            <a:ext cx="10547847" cy="102995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shows the calculated distances from a launch site (e.g., CCAFSSLC-40) to the nearest coastline, railway, highway and city. This analysis is important for understanding logistical and environmental factors.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Proximity Analysis</a:t>
            </a:r>
          </a:p>
        </p:txBody>
      </p:sp>
      <p:pic>
        <p:nvPicPr>
          <p:cNvPr id="4" name="Imagem 3">
            <a:extLst>
              <a:ext uri="{FF2B5EF4-FFF2-40B4-BE49-F238E27FC236}">
                <a16:creationId xmlns:a16="http://schemas.microsoft.com/office/drawing/2014/main" id="{5B668F3B-000C-CE19-2FE0-B610B075C0A7}"/>
              </a:ext>
            </a:extLst>
          </p:cNvPr>
          <p:cNvPicPr>
            <a:picLocks noChangeAspect="1"/>
          </p:cNvPicPr>
          <p:nvPr/>
        </p:nvPicPr>
        <p:blipFill>
          <a:blip r:embed="rId3"/>
          <a:stretch>
            <a:fillRect/>
          </a:stretch>
        </p:blipFill>
        <p:spPr>
          <a:xfrm>
            <a:off x="273797" y="1389425"/>
            <a:ext cx="5450502" cy="2039575"/>
          </a:xfrm>
          <a:prstGeom prst="rect">
            <a:avLst/>
          </a:prstGeom>
        </p:spPr>
      </p:pic>
      <p:pic>
        <p:nvPicPr>
          <p:cNvPr id="7" name="Imagem 6">
            <a:extLst>
              <a:ext uri="{FF2B5EF4-FFF2-40B4-BE49-F238E27FC236}">
                <a16:creationId xmlns:a16="http://schemas.microsoft.com/office/drawing/2014/main" id="{5174A7D8-0D27-4D54-91DE-DE3D36B6434F}"/>
              </a:ext>
            </a:extLst>
          </p:cNvPr>
          <p:cNvPicPr>
            <a:picLocks noChangeAspect="1"/>
          </p:cNvPicPr>
          <p:nvPr/>
        </p:nvPicPr>
        <p:blipFill>
          <a:blip r:embed="rId4"/>
          <a:stretch>
            <a:fillRect/>
          </a:stretch>
        </p:blipFill>
        <p:spPr>
          <a:xfrm>
            <a:off x="3677601" y="3480523"/>
            <a:ext cx="4395785" cy="1761404"/>
          </a:xfrm>
          <a:prstGeom prst="rect">
            <a:avLst/>
          </a:prstGeom>
        </p:spPr>
      </p:pic>
      <p:pic>
        <p:nvPicPr>
          <p:cNvPr id="10" name="Imagem 9">
            <a:extLst>
              <a:ext uri="{FF2B5EF4-FFF2-40B4-BE49-F238E27FC236}">
                <a16:creationId xmlns:a16="http://schemas.microsoft.com/office/drawing/2014/main" id="{26FA03A1-5D7E-CCFD-496E-EF692D662626}"/>
              </a:ext>
            </a:extLst>
          </p:cNvPr>
          <p:cNvPicPr>
            <a:picLocks noChangeAspect="1"/>
          </p:cNvPicPr>
          <p:nvPr/>
        </p:nvPicPr>
        <p:blipFill>
          <a:blip r:embed="rId5"/>
          <a:stretch>
            <a:fillRect/>
          </a:stretch>
        </p:blipFill>
        <p:spPr>
          <a:xfrm>
            <a:off x="5875494" y="1460747"/>
            <a:ext cx="6042709" cy="189693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4" name="Imagem 3" descr="Gráfico, Gráfico de pizza&#10;&#10;O conteúdo gerado por IA pode estar incorreto.">
            <a:extLst>
              <a:ext uri="{FF2B5EF4-FFF2-40B4-BE49-F238E27FC236}">
                <a16:creationId xmlns:a16="http://schemas.microsoft.com/office/drawing/2014/main" id="{AA32E6B3-1E28-F330-38B3-94ABCBD54A85}"/>
              </a:ext>
            </a:extLst>
          </p:cNvPr>
          <p:cNvPicPr>
            <a:picLocks noChangeAspect="1"/>
          </p:cNvPicPr>
          <p:nvPr/>
        </p:nvPicPr>
        <p:blipFill>
          <a:blip r:embed="rId3"/>
          <a:stretch>
            <a:fillRect/>
          </a:stretch>
        </p:blipFill>
        <p:spPr>
          <a:xfrm>
            <a:off x="1933575" y="1739323"/>
            <a:ext cx="8324850" cy="42862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m 3" descr="Gráfico, Gráfico de pizza&#10;&#10;O conteúdo gerado por IA pode estar incorreto.">
            <a:extLst>
              <a:ext uri="{FF2B5EF4-FFF2-40B4-BE49-F238E27FC236}">
                <a16:creationId xmlns:a16="http://schemas.microsoft.com/office/drawing/2014/main" id="{AB30E95C-E5B0-4736-F466-EBEFD5772317}"/>
              </a:ext>
            </a:extLst>
          </p:cNvPr>
          <p:cNvPicPr>
            <a:picLocks noChangeAspect="1"/>
          </p:cNvPicPr>
          <p:nvPr/>
        </p:nvPicPr>
        <p:blipFill>
          <a:blip r:embed="rId3"/>
          <a:stretch>
            <a:fillRect/>
          </a:stretch>
        </p:blipFill>
        <p:spPr>
          <a:xfrm>
            <a:off x="1928812" y="1717757"/>
            <a:ext cx="8334375"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6257" y="2358842"/>
            <a:ext cx="10399486" cy="3127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t>
            </a:r>
            <a:r>
              <a:rPr lang="en-US" sz="2200" dirty="0">
                <a:solidFill>
                  <a:schemeClr val="accent3">
                    <a:lumMod val="25000"/>
                  </a:schemeClr>
                </a:solidFill>
                <a:latin typeface="Abadi" panose="020B0604020104020204" pitchFamily="34" charset="0"/>
              </a:rPr>
              <a:t>SpaceX has revolutionized the space industry with reusable rockets, significantly reducing launch costs. Analyzing historical launch data can provide valuable insights for future missions.</a:t>
            </a:r>
          </a:p>
          <a:p>
            <a:pPr>
              <a:spcBef>
                <a:spcPts val="1400"/>
              </a:spcBef>
            </a:pPr>
            <a:r>
              <a:rPr lang="en-US" sz="2200" b="1" dirty="0">
                <a:solidFill>
                  <a:schemeClr val="accent3">
                    <a:lumMod val="25000"/>
                  </a:schemeClr>
                </a:solidFill>
                <a:latin typeface="Abadi" panose="020B0604020104020204" pitchFamily="34" charset="0"/>
              </a:rPr>
              <a:t>Problem Statement: </a:t>
            </a:r>
            <a:r>
              <a:rPr lang="en-US" sz="2200" dirty="0">
                <a:solidFill>
                  <a:schemeClr val="accent3">
                    <a:lumMod val="25000"/>
                  </a:schemeClr>
                </a:solidFill>
                <a:latin typeface="Abadi" panose="020B0604020104020204" pitchFamily="34" charset="0"/>
              </a:rPr>
              <a:t>The primary goal is to build a machine learning model that can accurately predict if a Falcon 9 first stage will land successfully. This can help in determining the cost-effectiveness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15132"/>
            <a:ext cx="10168283" cy="1630393"/>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As payload mass increases, the frequency of launches declines, yet success rates remain consistently high, particularly with newer booster versions (B5, FT, B4). This highlights SpaceX's strong proficiency in managing mid-to-heavy payloads with impressive reliability. The data indicates that the majority of successful launches originate from KSC LC-39A. While payload mass alone does not directly determine success, newer booster versions, notably B5, exhibit superior performance across a broad range of payload masses.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Imagem 3">
            <a:extLst>
              <a:ext uri="{FF2B5EF4-FFF2-40B4-BE49-F238E27FC236}">
                <a16:creationId xmlns:a16="http://schemas.microsoft.com/office/drawing/2014/main" id="{4401FED6-8146-D572-1CA1-63B55CBDD16F}"/>
              </a:ext>
            </a:extLst>
          </p:cNvPr>
          <p:cNvPicPr>
            <a:picLocks noChangeAspect="1"/>
          </p:cNvPicPr>
          <p:nvPr/>
        </p:nvPicPr>
        <p:blipFill>
          <a:blip r:embed="rId3"/>
          <a:srcRect/>
          <a:stretch/>
        </p:blipFill>
        <p:spPr>
          <a:xfrm>
            <a:off x="6327648" y="1636449"/>
            <a:ext cx="5606405" cy="2707960"/>
          </a:xfrm>
          <a:prstGeom prst="rect">
            <a:avLst/>
          </a:prstGeom>
        </p:spPr>
      </p:pic>
      <p:pic>
        <p:nvPicPr>
          <p:cNvPr id="7" name="Imagem 6">
            <a:extLst>
              <a:ext uri="{FF2B5EF4-FFF2-40B4-BE49-F238E27FC236}">
                <a16:creationId xmlns:a16="http://schemas.microsoft.com/office/drawing/2014/main" id="{F956E7EB-CAAF-89DA-6127-7D7933AB9CC0}"/>
              </a:ext>
            </a:extLst>
          </p:cNvPr>
          <p:cNvPicPr>
            <a:picLocks noChangeAspect="1"/>
          </p:cNvPicPr>
          <p:nvPr/>
        </p:nvPicPr>
        <p:blipFill>
          <a:blip r:embed="rId4"/>
          <a:stretch>
            <a:fillRect/>
          </a:stretch>
        </p:blipFill>
        <p:spPr>
          <a:xfrm>
            <a:off x="257947" y="1619745"/>
            <a:ext cx="5838053" cy="27431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145058"/>
            <a:ext cx="3719694" cy="2951993"/>
          </a:xfrm>
          <a:prstGeom prst="rect">
            <a:avLst/>
          </a:prstGeom>
        </p:spPr>
        <p:txBody>
          <a:bodyPr vert="horz" lIns="91440" tIns="45720" rIns="91440" bIns="45720" rtlCol="0" anchor="t">
            <a:normAutofit/>
          </a:bodyPr>
          <a:lstStyle/>
          <a:p>
            <a:pPr>
              <a:lnSpc>
                <a:spcPct val="100000"/>
              </a:lnSpc>
              <a:spcBef>
                <a:spcPts val="1400"/>
              </a:spcBef>
            </a:pPr>
            <a:r>
              <a:rPr lang="en-US" sz="2400" dirty="0"/>
              <a:t>This chart compares the test accuracy of the different classification models. The Decision Tree Classifier achieved the highest accuracy of approximately 87.5%.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descr="Gráfico, Gráfico de barras&#10;&#10;O conteúdo gerado por IA pode estar incorreto.">
            <a:extLst>
              <a:ext uri="{FF2B5EF4-FFF2-40B4-BE49-F238E27FC236}">
                <a16:creationId xmlns:a16="http://schemas.microsoft.com/office/drawing/2014/main" id="{4300C2AC-5AEC-1149-ABAA-B2B2C7169726}"/>
              </a:ext>
            </a:extLst>
          </p:cNvPr>
          <p:cNvPicPr>
            <a:picLocks noChangeAspect="1"/>
          </p:cNvPicPr>
          <p:nvPr/>
        </p:nvPicPr>
        <p:blipFill>
          <a:blip r:embed="rId3"/>
          <a:stretch>
            <a:fillRect/>
          </a:stretch>
        </p:blipFill>
        <p:spPr>
          <a:xfrm>
            <a:off x="4876017" y="1527110"/>
            <a:ext cx="6545972" cy="418789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902124"/>
            <a:ext cx="4423091" cy="3811588"/>
          </a:xfrm>
          <a:prstGeom prst="rect">
            <a:avLst/>
          </a:prstGeom>
        </p:spPr>
        <p:txBody>
          <a:bodyPr>
            <a:normAutofit fontScale="92500"/>
          </a:bodyPr>
          <a:lstStyle/>
          <a:p>
            <a:pPr>
              <a:lnSpc>
                <a:spcPct val="100000"/>
              </a:lnSpc>
              <a:spcBef>
                <a:spcPts val="1400"/>
              </a:spcBef>
            </a:pPr>
            <a:r>
              <a:rPr lang="en-US" sz="2400" dirty="0"/>
              <a:t>The confusion matrix for the best-performing model (Decision Tree) shows its predictive power. It correctly predicted 10 out of 12 successful landings (True Positives) and 5 out of 6 unsuccessful landings (True Negatives). There was 1 False Positive and 2 False Negatives. This visualization helps in understanding the types of errors the model makes.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descr="Gráfico&#10;&#10;O conteúdo gerado por IA pode estar incorreto.">
            <a:extLst>
              <a:ext uri="{FF2B5EF4-FFF2-40B4-BE49-F238E27FC236}">
                <a16:creationId xmlns:a16="http://schemas.microsoft.com/office/drawing/2014/main" id="{50E43179-98B5-9DAF-F817-293C58CD5DF4}"/>
              </a:ext>
            </a:extLst>
          </p:cNvPr>
          <p:cNvPicPr>
            <a:picLocks noChangeAspect="1"/>
          </p:cNvPicPr>
          <p:nvPr/>
        </p:nvPicPr>
        <p:blipFill>
          <a:blip r:embed="rId3"/>
          <a:stretch>
            <a:fillRect/>
          </a:stretch>
        </p:blipFill>
        <p:spPr>
          <a:xfrm>
            <a:off x="6096000" y="1618398"/>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103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outcomes are significantly influenced by factors like the orbit type, payload mass,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Certain orbits (like GEO, HEO, SSO) have demonstrated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model proved to be the most accurate for predicting Falcon 9 first-stage landing success in this analysis.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tools like Folium maps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dashboards are highly effective for exploring and communicating complex launch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3154475"/>
            <a:ext cx="10515600" cy="549049"/>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with all the notebooks and details: </a:t>
            </a:r>
            <a:r>
              <a:rPr lang="en-US" sz="2200" dirty="0" err="1">
                <a:solidFill>
                  <a:schemeClr val="accent3">
                    <a:lumMod val="25000"/>
                  </a:schemeClr>
                </a:solidFill>
                <a:latin typeface="Abadi" panose="020B0604020104020204" pitchFamily="34" charset="0"/>
                <a:hlinkClick r:id="rId4"/>
              </a:rPr>
              <a:t>Bilhao</a:t>
            </a:r>
            <a:r>
              <a:rPr lang="en-US" sz="2200" dirty="0">
                <a:solidFill>
                  <a:schemeClr val="accent3">
                    <a:lumMod val="25000"/>
                  </a:schemeClr>
                </a:solidFill>
                <a:latin typeface="Abadi" panose="020B0604020104020204" pitchFamily="34" charset="0"/>
                <a:hlinkClick r:id="rId4"/>
              </a:rPr>
              <a:t>/IBM-Data-Science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8750060" y="6099233"/>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a:t>
            </a:r>
            <a:r>
              <a:rPr lang="en-US" sz="8800" dirty="0">
                <a:solidFill>
                  <a:schemeClr val="accent3">
                    <a:lumMod val="25000"/>
                  </a:schemeClr>
                </a:solidFill>
                <a:latin typeface="Abadi"/>
              </a:rPr>
              <a:t>: </a:t>
            </a:r>
            <a:r>
              <a:rPr lang="en-US" sz="8800" dirty="0">
                <a:solidFill>
                  <a:schemeClr val="tx1"/>
                </a:solidFill>
                <a:latin typeface="Abadi"/>
              </a:rPr>
              <a:t>Gathering data from the SpaceX API and a Wikipedia page.</a:t>
            </a:r>
          </a:p>
          <a:p>
            <a:pPr>
              <a:lnSpc>
                <a:spcPct val="120000"/>
              </a:lnSpc>
              <a:spcBef>
                <a:spcPts val="1400"/>
              </a:spcBef>
            </a:pPr>
            <a:r>
              <a:rPr lang="en-US" sz="9200" b="1" dirty="0">
                <a:solidFill>
                  <a:schemeClr val="accent3">
                    <a:lumMod val="25000"/>
                  </a:schemeClr>
                </a:solidFill>
                <a:latin typeface="Abadi"/>
              </a:rPr>
              <a:t>Data wrangling</a:t>
            </a:r>
            <a:r>
              <a:rPr lang="en-US" sz="9200" dirty="0">
                <a:solidFill>
                  <a:schemeClr val="accent3">
                    <a:lumMod val="25000"/>
                  </a:schemeClr>
                </a:solidFill>
                <a:latin typeface="Abadi"/>
              </a:rPr>
              <a:t>: Cleaning and preprocessing the collected data. </a:t>
            </a:r>
          </a:p>
          <a:p>
            <a:pPr>
              <a:lnSpc>
                <a:spcPct val="120000"/>
              </a:lnSpc>
              <a:spcBef>
                <a:spcPts val="1400"/>
              </a:spcBef>
            </a:pPr>
            <a:r>
              <a:rPr lang="en-US" sz="8800" b="1" dirty="0">
                <a:solidFill>
                  <a:schemeClr val="accent3">
                    <a:lumMod val="25000"/>
                  </a:schemeClr>
                </a:solidFill>
                <a:latin typeface="Abadi"/>
              </a:rPr>
              <a:t>Exploratory Data Analysis (EDA)</a:t>
            </a:r>
            <a:r>
              <a:rPr lang="en-US" sz="8800" dirty="0">
                <a:solidFill>
                  <a:schemeClr val="accent3">
                    <a:lumMod val="25000"/>
                  </a:schemeClr>
                </a:solidFill>
                <a:latin typeface="Abadi"/>
              </a:rPr>
              <a:t>: Using SQL and Python libraries to uncover patterns and relationships.</a:t>
            </a:r>
          </a:p>
          <a:p>
            <a:pPr>
              <a:lnSpc>
                <a:spcPct val="120000"/>
              </a:lnSpc>
              <a:spcBef>
                <a:spcPts val="1400"/>
              </a:spcBef>
            </a:pPr>
            <a:r>
              <a:rPr lang="en-US" sz="8800" b="1" dirty="0">
                <a:solidFill>
                  <a:schemeClr val="accent3">
                    <a:lumMod val="25000"/>
                  </a:schemeClr>
                </a:solidFill>
                <a:latin typeface="Abadi"/>
              </a:rPr>
              <a:t>Interactive Visual Analytics</a:t>
            </a:r>
            <a:r>
              <a:rPr lang="en-US" sz="8800" dirty="0">
                <a:solidFill>
                  <a:schemeClr val="accent3">
                    <a:lumMod val="25000"/>
                  </a:schemeClr>
                </a:solidFill>
                <a:latin typeface="Abadi"/>
              </a:rPr>
              <a:t>: Building interactive maps with Folium and a dashboard with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b="1" dirty="0">
                <a:solidFill>
                  <a:schemeClr val="accent3">
                    <a:lumMod val="25000"/>
                  </a:schemeClr>
                </a:solidFill>
                <a:latin typeface="Abadi"/>
              </a:rPr>
              <a:t>Predictive Analysis</a:t>
            </a:r>
            <a:r>
              <a:rPr lang="en-US" sz="8800" dirty="0">
                <a:solidFill>
                  <a:schemeClr val="accent3">
                    <a:lumMod val="25000"/>
                  </a:schemeClr>
                </a:solidFill>
                <a:latin typeface="Abadi"/>
              </a:rPr>
              <a:t>: Building, tuning, and evaluating classification models to predict launch success.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graphicFrame>
        <p:nvGraphicFramePr>
          <p:cNvPr id="20" name="Espaço Reservado para Conteúdo 19">
            <a:extLst>
              <a:ext uri="{FF2B5EF4-FFF2-40B4-BE49-F238E27FC236}">
                <a16:creationId xmlns:a16="http://schemas.microsoft.com/office/drawing/2014/main" id="{85992A0B-EB34-ECF9-9AD9-15A425FD81BA}"/>
              </a:ext>
            </a:extLst>
          </p:cNvPr>
          <p:cNvGraphicFramePr>
            <a:graphicFrameLocks noGrp="1"/>
          </p:cNvGraphicFramePr>
          <p:nvPr>
            <p:ph idx="4294967295"/>
            <p:extLst>
              <p:ext uri="{D42A27DB-BD31-4B8C-83A1-F6EECF244321}">
                <p14:modId xmlns:p14="http://schemas.microsoft.com/office/powerpoint/2010/main" val="189609011"/>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 Data was collected using the SpaceX REST API to gather information about launches, cores, payloads, and launchpads.</a:t>
            </a:r>
          </a:p>
          <a:p>
            <a:pPr>
              <a:lnSpc>
                <a:spcPct val="100000"/>
              </a:lnSpc>
              <a:spcBef>
                <a:spcPts val="1400"/>
              </a:spcBef>
            </a:pPr>
            <a:r>
              <a:rPr lang="en-US" sz="2200" b="1" dirty="0">
                <a:solidFill>
                  <a:schemeClr val="accent3">
                    <a:lumMod val="25000"/>
                  </a:schemeClr>
                </a:solidFill>
                <a:latin typeface="Abadi" panose="020B0604020104020204" pitchFamily="34" charset="0"/>
              </a:rPr>
              <a:t>Flow</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Made GET requests to various API endpoints (e.g., /launches, /rockets,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Extracted relevant data fields from the JSON responses.</a:t>
            </a:r>
          </a:p>
          <a:p>
            <a:pPr lvl="1">
              <a:lnSpc>
                <a:spcPct val="100000"/>
              </a:lnSpc>
              <a:spcBef>
                <a:spcPts val="1400"/>
              </a:spcBef>
            </a:pPr>
            <a:r>
              <a:rPr lang="en-US" sz="1800" dirty="0">
                <a:solidFill>
                  <a:schemeClr val="accent3">
                    <a:lumMod val="25000"/>
                  </a:schemeClr>
                </a:solidFill>
                <a:latin typeface="Abadi" panose="020B0604020104020204" pitchFamily="34" charset="0"/>
              </a:rPr>
              <a:t>Normalized the JSON data into flat pandas </a:t>
            </a:r>
            <a:r>
              <a:rPr lang="en-US" sz="1800" dirty="0" err="1">
                <a:solidFill>
                  <a:schemeClr val="accent3">
                    <a:lumMod val="25000"/>
                  </a:schemeClr>
                </a:solidFill>
                <a:latin typeface="Abadi" panose="020B0604020104020204" pitchFamily="34" charset="0"/>
              </a:rPr>
              <a:t>DataFrames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Filtered for Falcon 9 launches.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sp>
        <p:nvSpPr>
          <p:cNvPr id="22" name="CaixaDeTexto 21">
            <a:extLst>
              <a:ext uri="{FF2B5EF4-FFF2-40B4-BE49-F238E27FC236}">
                <a16:creationId xmlns:a16="http://schemas.microsoft.com/office/drawing/2014/main" id="{AD221B55-C675-5344-4470-688EFB53CF14}"/>
              </a:ext>
            </a:extLst>
          </p:cNvPr>
          <p:cNvSpPr txBox="1"/>
          <p:nvPr/>
        </p:nvSpPr>
        <p:spPr>
          <a:xfrm>
            <a:off x="207034" y="6325493"/>
            <a:ext cx="6245524" cy="276999"/>
          </a:xfrm>
          <a:prstGeom prst="rect">
            <a:avLst/>
          </a:prstGeom>
          <a:noFill/>
        </p:spPr>
        <p:txBody>
          <a:bodyPr wrap="square" rtlCol="0">
            <a:spAutoFit/>
          </a:bodyPr>
          <a:lstStyle/>
          <a:p>
            <a:r>
              <a:rPr lang="pt-BR" sz="1200" dirty="0" err="1"/>
              <a:t>Reference</a:t>
            </a:r>
            <a:r>
              <a:rPr lang="pt-BR" sz="1200" dirty="0"/>
              <a:t>: </a:t>
            </a:r>
            <a:r>
              <a:rPr lang="pt-BR" sz="1200" dirty="0" err="1">
                <a:hlinkClick r:id="rId9"/>
              </a:rPr>
              <a:t>SpaceX</a:t>
            </a:r>
            <a:r>
              <a:rPr lang="pt-BR" sz="1200" dirty="0">
                <a:hlinkClick r:id="rId9"/>
              </a:rPr>
              <a:t> </a:t>
            </a:r>
            <a:r>
              <a:rPr lang="pt-BR" sz="1200" dirty="0" err="1">
                <a:hlinkClick r:id="rId9"/>
              </a:rPr>
              <a:t>API.ipynb</a:t>
            </a:r>
            <a:endParaRPr lang="pt-BR" sz="120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90282"/>
            <a:ext cx="4638750" cy="4527062"/>
          </a:xfrm>
          <a:prstGeom prst="rect">
            <a:avLst/>
          </a:prstGeom>
        </p:spPr>
        <p:txBody>
          <a:bodyPr lIns="91440" tIns="45720" rIns="91440" bIns="45720" anchor="t">
            <a:noAutofit/>
          </a:bodyPr>
          <a:lstStyle/>
          <a:p>
            <a:pPr>
              <a:lnSpc>
                <a:spcPct val="100000"/>
              </a:lnSpc>
              <a:spcBef>
                <a:spcPts val="1400"/>
              </a:spcBef>
            </a:pPr>
            <a:r>
              <a:rPr lang="en-US" sz="2000" b="1" dirty="0">
                <a:solidFill>
                  <a:schemeClr val="accent3">
                    <a:lumMod val="25000"/>
                  </a:schemeClr>
                </a:solidFill>
                <a:latin typeface="Abadi"/>
              </a:rPr>
              <a:t>Process</a:t>
            </a:r>
            <a:r>
              <a:rPr lang="en-US" sz="2000" dirty="0">
                <a:solidFill>
                  <a:schemeClr val="accent3">
                    <a:lumMod val="25000"/>
                  </a:schemeClr>
                </a:solidFill>
                <a:latin typeface="Abadi"/>
              </a:rPr>
              <a:t>: Historical launch data was scraped from a Wikipedia page listing Falcon 9 and Falcon Heavy launches.</a:t>
            </a:r>
          </a:p>
          <a:p>
            <a:pPr>
              <a:lnSpc>
                <a:spcPct val="100000"/>
              </a:lnSpc>
              <a:spcBef>
                <a:spcPts val="1400"/>
              </a:spcBef>
            </a:pPr>
            <a:r>
              <a:rPr lang="en-US" sz="2000" b="1" dirty="0">
                <a:solidFill>
                  <a:schemeClr val="accent3">
                    <a:lumMod val="25000"/>
                  </a:schemeClr>
                </a:solidFill>
                <a:latin typeface="Abadi"/>
              </a:rPr>
              <a:t>Flow</a:t>
            </a:r>
            <a:r>
              <a:rPr lang="en-US" sz="2000" dirty="0">
                <a:solidFill>
                  <a:schemeClr val="accent3">
                    <a:lumMod val="25000"/>
                  </a:schemeClr>
                </a:solidFill>
                <a:latin typeface="Abadi"/>
              </a:rPr>
              <a:t>: </a:t>
            </a:r>
          </a:p>
          <a:p>
            <a:pPr lvl="1">
              <a:lnSpc>
                <a:spcPct val="100000"/>
              </a:lnSpc>
              <a:spcBef>
                <a:spcPts val="1400"/>
              </a:spcBef>
            </a:pPr>
            <a:r>
              <a:rPr lang="en-US" sz="1600" dirty="0">
                <a:solidFill>
                  <a:schemeClr val="accent3">
                    <a:lumMod val="25000"/>
                  </a:schemeClr>
                </a:solidFill>
                <a:latin typeface="Abadi"/>
              </a:rPr>
              <a:t>Used the requests library to download the HTML content of the page.</a:t>
            </a:r>
          </a:p>
          <a:p>
            <a:pPr lvl="1">
              <a:lnSpc>
                <a:spcPct val="100000"/>
              </a:lnSpc>
              <a:spcBef>
                <a:spcPts val="1400"/>
              </a:spcBef>
            </a:pPr>
            <a:r>
              <a:rPr lang="en-US" sz="1700" dirty="0">
                <a:solidFill>
                  <a:schemeClr val="accent3">
                    <a:lumMod val="25000"/>
                  </a:schemeClr>
                </a:solidFill>
                <a:latin typeface="Abadi"/>
              </a:rPr>
              <a:t>Utilized </a:t>
            </a:r>
            <a:r>
              <a:rPr lang="en-US" sz="1700" dirty="0" err="1">
                <a:solidFill>
                  <a:schemeClr val="accent3">
                    <a:lumMod val="25000"/>
                  </a:schemeClr>
                </a:solidFill>
                <a:latin typeface="Abadi"/>
              </a:rPr>
              <a:t>BeautifulSoup</a:t>
            </a:r>
            <a:r>
              <a:rPr lang="en-US" sz="1700" dirty="0">
                <a:solidFill>
                  <a:schemeClr val="accent3">
                    <a:lumMod val="25000"/>
                  </a:schemeClr>
                </a:solidFill>
                <a:latin typeface="Abadi"/>
              </a:rPr>
              <a:t> to parse the HTML and locate the main launch table.</a:t>
            </a:r>
          </a:p>
          <a:p>
            <a:pPr lvl="1">
              <a:lnSpc>
                <a:spcPct val="100000"/>
              </a:lnSpc>
              <a:spcBef>
                <a:spcPts val="1400"/>
              </a:spcBef>
            </a:pPr>
            <a:r>
              <a:rPr lang="en-US" sz="1700" dirty="0">
                <a:solidFill>
                  <a:schemeClr val="accent3">
                    <a:lumMod val="25000"/>
                  </a:schemeClr>
                </a:solidFill>
                <a:latin typeface="Abadi"/>
              </a:rPr>
              <a:t>Iterated through table rows (&lt;tr&gt;) and cells (&lt;td&gt;) to extract launch information.</a:t>
            </a:r>
          </a:p>
          <a:p>
            <a:pPr lvl="1">
              <a:lnSpc>
                <a:spcPct val="100000"/>
              </a:lnSpc>
              <a:spcBef>
                <a:spcPts val="1400"/>
              </a:spcBef>
            </a:pPr>
            <a:r>
              <a:rPr lang="en-US" sz="1700" dirty="0">
                <a:solidFill>
                  <a:schemeClr val="accent3">
                    <a:lumMod val="25000"/>
                  </a:schemeClr>
                </a:solidFill>
                <a:latin typeface="Abadi"/>
              </a:rPr>
              <a:t>Cleaned and structured the extracted text into a pandas </a:t>
            </a:r>
            <a:r>
              <a:rPr lang="en-US" sz="1700" dirty="0" err="1">
                <a:solidFill>
                  <a:schemeClr val="accent3">
                    <a:lumMod val="25000"/>
                  </a:schemeClr>
                </a:solidFill>
                <a:latin typeface="Abadi"/>
              </a:rPr>
              <a:t>DataFrame</a:t>
            </a:r>
            <a:r>
              <a:rPr lang="en-US" sz="1700" dirty="0">
                <a:solidFill>
                  <a:schemeClr val="accent3">
                    <a:lumMod val="25000"/>
                  </a:schemeClr>
                </a:solidFill>
                <a:latin typeface="Abadi"/>
              </a:rPr>
              <a:t>.</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a 4">
            <a:extLst>
              <a:ext uri="{FF2B5EF4-FFF2-40B4-BE49-F238E27FC236}">
                <a16:creationId xmlns:a16="http://schemas.microsoft.com/office/drawing/2014/main" id="{9E118346-026A-4FD2-9FE9-9833E41D507F}"/>
              </a:ext>
            </a:extLst>
          </p:cNvPr>
          <p:cNvGraphicFramePr/>
          <p:nvPr>
            <p:extLst>
              <p:ext uri="{D42A27DB-BD31-4B8C-83A1-F6EECF244321}">
                <p14:modId xmlns:p14="http://schemas.microsoft.com/office/powerpoint/2010/main" val="2575770854"/>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ixaDeTexto 6">
            <a:extLst>
              <a:ext uri="{FF2B5EF4-FFF2-40B4-BE49-F238E27FC236}">
                <a16:creationId xmlns:a16="http://schemas.microsoft.com/office/drawing/2014/main" id="{CB30EFE8-1DE8-2A09-1117-8F22A2048A6A}"/>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a:hlinkClick r:id="rId9"/>
              </a:rPr>
              <a:t>Web </a:t>
            </a:r>
            <a:r>
              <a:rPr lang="pt-BR" sz="1200" dirty="0" err="1">
                <a:hlinkClick r:id="rId9"/>
              </a:rPr>
              <a:t>scraping.ipynb</a:t>
            </a:r>
            <a:endParaRPr lang="pt-BR" sz="1200"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 The datasets from the API and web scraping were cleaned, merged, and prepared for analysis.</a:t>
            </a:r>
          </a:p>
          <a:p>
            <a:r>
              <a:rPr lang="en-US" sz="2200" b="1" dirty="0">
                <a:solidFill>
                  <a:schemeClr val="accent3">
                    <a:lumMod val="25000"/>
                  </a:schemeClr>
                </a:solidFill>
                <a:latin typeface="Abadi" panose="020B0604020104020204" pitchFamily="34" charset="0"/>
              </a:rPr>
              <a:t>Key Steps</a:t>
            </a:r>
            <a:r>
              <a:rPr lang="en-US" sz="2200" dirty="0">
                <a:solidFill>
                  <a:schemeClr val="accent3">
                    <a:lumMod val="25000"/>
                  </a:schemeClr>
                </a:solidFill>
                <a:latin typeface="Abadi" panose="020B0604020104020204" pitchFamily="34" charset="0"/>
              </a:rPr>
              <a:t>:</a:t>
            </a:r>
          </a:p>
          <a:p>
            <a:pPr lvl="1"/>
            <a:r>
              <a:rPr lang="en-US" sz="1800" dirty="0">
                <a:solidFill>
                  <a:schemeClr val="accent3">
                    <a:lumMod val="25000"/>
                  </a:schemeClr>
                </a:solidFill>
                <a:latin typeface="Abadi" panose="020B0604020104020204" pitchFamily="34" charset="0"/>
              </a:rPr>
              <a:t>Identified and handled missing values across the dataset.</a:t>
            </a:r>
          </a:p>
          <a:p>
            <a:pPr lvl="1"/>
            <a:r>
              <a:rPr lang="en-US" sz="1800" dirty="0">
                <a:solidFill>
                  <a:schemeClr val="accent3">
                    <a:lumMod val="25000"/>
                  </a:schemeClr>
                </a:solidFill>
                <a:latin typeface="Abadi" panose="020B0604020104020204" pitchFamily="34" charset="0"/>
              </a:rPr>
              <a:t>Created the target variable Class (1 for success, 0 for failure) based on the Outcome column.</a:t>
            </a:r>
          </a:p>
          <a:p>
            <a:pPr lvl="1"/>
            <a:r>
              <a:rPr lang="en-US" sz="1800" dirty="0">
                <a:solidFill>
                  <a:schemeClr val="accent3">
                    <a:lumMod val="25000"/>
                  </a:schemeClr>
                </a:solidFill>
                <a:latin typeface="Abadi" panose="020B0604020104020204" pitchFamily="34" charset="0"/>
              </a:rPr>
              <a:t>Calculated the number of launches for each launch site.</a:t>
            </a:r>
          </a:p>
          <a:p>
            <a:pPr lvl="1"/>
            <a:r>
              <a:rPr lang="en-US" sz="1800" dirty="0">
                <a:solidFill>
                  <a:schemeClr val="accent3">
                    <a:lumMod val="25000"/>
                  </a:schemeClr>
                </a:solidFill>
                <a:latin typeface="Abadi" panose="020B0604020104020204" pitchFamily="34" charset="0"/>
              </a:rPr>
              <a:t>Filtered and standardized data formats.</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aixaDeTexto 2">
            <a:extLst>
              <a:ext uri="{FF2B5EF4-FFF2-40B4-BE49-F238E27FC236}">
                <a16:creationId xmlns:a16="http://schemas.microsoft.com/office/drawing/2014/main" id="{CF5AD504-3C9C-6823-ABB9-11326EE9B895}"/>
              </a:ext>
            </a:extLst>
          </p:cNvPr>
          <p:cNvSpPr txBox="1"/>
          <p:nvPr/>
        </p:nvSpPr>
        <p:spPr>
          <a:xfrm>
            <a:off x="207034" y="6328777"/>
            <a:ext cx="6245524" cy="276999"/>
          </a:xfrm>
          <a:prstGeom prst="rect">
            <a:avLst/>
          </a:prstGeom>
          <a:noFill/>
        </p:spPr>
        <p:txBody>
          <a:bodyPr wrap="square" rtlCol="0">
            <a:spAutoFit/>
          </a:bodyPr>
          <a:lstStyle/>
          <a:p>
            <a:r>
              <a:rPr lang="pt-BR" sz="1200" dirty="0" err="1"/>
              <a:t>Reference</a:t>
            </a:r>
            <a:r>
              <a:rPr lang="pt-BR" sz="1200" dirty="0"/>
              <a:t>: </a:t>
            </a:r>
            <a:r>
              <a:rPr lang="pt-BR" sz="1200" dirty="0">
                <a:hlinkClick r:id="rId3"/>
              </a:rPr>
              <a:t>Data </a:t>
            </a:r>
            <a:r>
              <a:rPr lang="pt-BR" sz="1200" dirty="0" err="1">
                <a:hlinkClick r:id="rId3"/>
              </a:rPr>
              <a:t>wrangling.ipynb</a:t>
            </a:r>
            <a:endParaRPr lang="pt-BR" sz="1200"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f80a141d-92ca-4d3d-9308-f7e7b1d44ce8"/>
    <ds:schemaRef ds:uri="http://schemas.microsoft.com/office/2006/documentManagement/types"/>
    <ds:schemaRef ds:uri="155be751-a274-42e8-93fb-f39d3b9bccc8"/>
    <ds:schemaRef ds:uri="http://schemas.microsoft.com/office/2006/metadata/properties"/>
    <ds:schemaRef ds:uri="http://purl.org/dc/elements/1.1/"/>
    <ds:schemaRef ds:uri="http://www.w3.org/XML/1998/namespace"/>
    <ds:schemaRef ds:uri="http://schemas.microsoft.com/office/infopath/2007/PartnerControls"/>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2864</TotalTime>
  <Words>2611</Words>
  <Application>Microsoft Office PowerPoint</Application>
  <PresentationFormat>Widescreen</PresentationFormat>
  <Paragraphs>367</Paragraphs>
  <Slides>46</Slides>
  <Notes>7</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46</vt:i4>
      </vt:variant>
    </vt:vector>
  </HeadingPairs>
  <TitlesOfParts>
    <vt:vector size="52" baseType="lpstr">
      <vt:lpstr>Abadi</vt:lpstr>
      <vt:lpstr>Arial</vt:lpstr>
      <vt:lpstr>Calibri</vt:lpstr>
      <vt:lpstr>IBM Plex Mono SemiBold</vt:lpstr>
      <vt:lpstr>JetBrains Mono</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Rafael Bilhão</cp:lastModifiedBy>
  <cp:revision>208</cp:revision>
  <dcterms:created xsi:type="dcterms:W3CDTF">2021-04-29T18:58:34Z</dcterms:created>
  <dcterms:modified xsi:type="dcterms:W3CDTF">2025-08-03T19:33:29Z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